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8" r:id="rId2"/>
    <p:sldId id="302" r:id="rId3"/>
    <p:sldId id="305" r:id="rId4"/>
    <p:sldId id="306" r:id="rId5"/>
    <p:sldId id="280" r:id="rId6"/>
    <p:sldId id="288" r:id="rId7"/>
    <p:sldId id="289" r:id="rId8"/>
    <p:sldId id="307" r:id="rId9"/>
    <p:sldId id="295" r:id="rId10"/>
    <p:sldId id="290" r:id="rId11"/>
    <p:sldId id="291" r:id="rId12"/>
    <p:sldId id="292" r:id="rId13"/>
    <p:sldId id="293" r:id="rId14"/>
    <p:sldId id="294" r:id="rId15"/>
    <p:sldId id="301" r:id="rId16"/>
    <p:sldId id="270" r:id="rId17"/>
    <p:sldId id="281" r:id="rId18"/>
    <p:sldId id="282" r:id="rId19"/>
    <p:sldId id="296" r:id="rId20"/>
    <p:sldId id="308" r:id="rId21"/>
    <p:sldId id="309" r:id="rId22"/>
    <p:sldId id="310" r:id="rId23"/>
    <p:sldId id="297" r:id="rId24"/>
    <p:sldId id="311" r:id="rId25"/>
    <p:sldId id="303" r:id="rId26"/>
    <p:sldId id="304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54" r:id="rId70"/>
    <p:sldId id="355" r:id="rId71"/>
    <p:sldId id="356" r:id="rId72"/>
    <p:sldId id="357" r:id="rId73"/>
    <p:sldId id="358" r:id="rId74"/>
    <p:sldId id="359" r:id="rId75"/>
    <p:sldId id="360" r:id="rId76"/>
    <p:sldId id="361" r:id="rId77"/>
    <p:sldId id="362" r:id="rId78"/>
    <p:sldId id="363" r:id="rId79"/>
    <p:sldId id="364" r:id="rId80"/>
    <p:sldId id="365" r:id="rId81"/>
    <p:sldId id="366" r:id="rId8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94660"/>
  </p:normalViewPr>
  <p:slideViewPr>
    <p:cSldViewPr>
      <p:cViewPr varScale="1">
        <p:scale>
          <a:sx n="87" d="100"/>
          <a:sy n="87" d="100"/>
        </p:scale>
        <p:origin x="85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3004D-3B6E-4C72-A87D-ED41D609E233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43CAB-F51E-437C-9A8F-BA40D911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05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88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49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33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72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59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66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9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86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45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65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29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35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568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08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16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587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81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45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26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12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44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43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67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01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140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1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>
                <a:solidFill>
                  <a:prstClr val="black"/>
                </a:solidFill>
              </a:rPr>
              <a:pPr/>
              <a:t>80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5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4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86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Надо бы добавить про семью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69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0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7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8BA79-5E93-4E0E-81CE-BD1FC4B43202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8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8710" y="1391538"/>
            <a:ext cx="7326579" cy="1518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47598" y="4411827"/>
            <a:ext cx="8048802" cy="11963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C86-41E9-408A-8215-FE9E07E789F4}" type="datetime1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20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1475-5BBF-4039-8D28-1D8A774C2E13}" type="datetime1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апроапроапро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AC12-C308-43B7-972A-D8CD17AF0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2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34720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543" y="188213"/>
            <a:ext cx="8928912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5870" y="2645424"/>
            <a:ext cx="7013575" cy="3620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20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jpg"/><Relationship Id="rId5" Type="http://schemas.openxmlformats.org/officeDocument/2006/relationships/image" Target="../media/image73.jp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2.png"/><Relationship Id="rId7" Type="http://schemas.openxmlformats.org/officeDocument/2006/relationships/image" Target="../media/image8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85.png"/><Relationship Id="rId4" Type="http://schemas.openxmlformats.org/officeDocument/2006/relationships/image" Target="../media/image57.png"/><Relationship Id="rId9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2.jp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2.jp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9.jpe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2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45.gi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2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4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7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55.jpe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55.jpe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http://linda6035.ucoz.ru/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0367" y="490473"/>
            <a:ext cx="68459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3990" marR="5080" indent="-143129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Утвержден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приказом Министерства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и 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науки Российской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Федерации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37001" y="1222070"/>
            <a:ext cx="38150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от </a:t>
            </a:r>
            <a:r>
              <a:rPr sz="2400" dirty="0"/>
              <a:t>17 </a:t>
            </a:r>
            <a:r>
              <a:rPr sz="2400" spc="-5" dirty="0"/>
              <a:t>октября 2013 </a:t>
            </a:r>
            <a:r>
              <a:rPr sz="2400" spc="-60" dirty="0"/>
              <a:t>г. </a:t>
            </a:r>
            <a:r>
              <a:rPr sz="2400" dirty="0"/>
              <a:t>№</a:t>
            </a:r>
            <a:r>
              <a:rPr sz="2400" spc="-40" dirty="0"/>
              <a:t> </a:t>
            </a:r>
            <a:r>
              <a:rPr sz="2400" spc="-5" dirty="0"/>
              <a:t>1155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09600" y="1752600"/>
            <a:ext cx="7991119" cy="31527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03275" marR="680720" indent="-370840" algn="ctr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ФЕДЕРАЛЬНЫЙ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ГОСУДАРСТВЕННЫЙ  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ОБРАЗОВАТЕЛЬНЫЙ СТАНДАРТ  ДОШКОЛЬНОГО 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 smtClean="0">
                <a:solidFill>
                  <a:srgbClr val="001F5F"/>
                </a:solidFill>
                <a:latin typeface="Calibri"/>
                <a:cs typeface="Calibri"/>
              </a:rPr>
              <a:t>–</a:t>
            </a:r>
            <a:r>
              <a:rPr lang="ru-RU" sz="2000" b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001F5F"/>
                </a:solidFill>
                <a:latin typeface="Calibri"/>
                <a:cs typeface="Calibri"/>
              </a:rPr>
              <a:t>совокупность</a:t>
            </a:r>
            <a:r>
              <a:rPr sz="2000" b="1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обязательных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требований к  </a:t>
            </a:r>
            <a:r>
              <a:rPr sz="2000" b="1" spc="-15" dirty="0" err="1">
                <a:solidFill>
                  <a:srgbClr val="001F5F"/>
                </a:solidFill>
                <a:latin typeface="Calibri"/>
                <a:cs typeface="Calibri"/>
              </a:rPr>
              <a:t>дошкольному</a:t>
            </a:r>
            <a:r>
              <a:rPr sz="2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001F5F"/>
                </a:solidFill>
                <a:latin typeface="Calibri"/>
                <a:cs typeface="Calibri"/>
              </a:rPr>
              <a:t>образованию</a:t>
            </a:r>
            <a:endParaRPr lang="ru-RU" sz="2000" b="1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177925" marR="5080" indent="-1165860">
              <a:lnSpc>
                <a:spcPct val="100000"/>
              </a:lnSpc>
            </a:pPr>
            <a:endParaRPr lang="ru-RU" sz="2000" b="1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177925" marR="5080" indent="-1165860" algn="ctr">
              <a:lnSpc>
                <a:spcPct val="100000"/>
              </a:lnSpc>
            </a:pPr>
            <a:endParaRPr lang="ru-RU" sz="2000" b="1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177925" marR="5080" indent="-1165860"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001F5F"/>
                </a:solidFill>
                <a:latin typeface="Calibri"/>
                <a:cs typeface="Calibri"/>
              </a:rPr>
              <a:t>Цели оценивания индивидуального развития детей дошкольного возраста и планирование педагогических действий в соответствии с целями</a:t>
            </a:r>
          </a:p>
          <a:p>
            <a:pPr marL="1177925" marR="5080" indent="-1165860">
              <a:lnSpc>
                <a:spcPct val="100000"/>
              </a:lnSpc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505" y="319862"/>
            <a:ext cx="70472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ЦЕЛЕВЫЕ ОРИЕНТИРЫ </a:t>
            </a:r>
            <a:r>
              <a:rPr spc="-20" dirty="0"/>
              <a:t>ОБРАЗОВАНИЯ</a:t>
            </a:r>
            <a:r>
              <a:rPr spc="-100" dirty="0"/>
              <a:t> </a:t>
            </a:r>
            <a:r>
              <a:rPr dirty="0"/>
              <a:t>В  </a:t>
            </a:r>
            <a:r>
              <a:rPr spc="-20" dirty="0"/>
              <a:t>МЛАДЕНЧЕСКОМ </a:t>
            </a:r>
            <a:r>
              <a:rPr dirty="0"/>
              <a:t>И </a:t>
            </a:r>
            <a:r>
              <a:rPr spc="-35" dirty="0"/>
              <a:t>РАННЕМ</a:t>
            </a:r>
            <a:r>
              <a:rPr spc="25" dirty="0"/>
              <a:t> </a:t>
            </a:r>
            <a:r>
              <a:rPr spc="-35" dirty="0"/>
              <a:t>ВОЗРАСТЕ: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2475" y="1600263"/>
            <a:ext cx="5099050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505" y="319862"/>
            <a:ext cx="70472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ЦЕЛЕВЫЕ ОРИЕНТИРЫ </a:t>
            </a:r>
            <a:r>
              <a:rPr spc="-20" dirty="0"/>
              <a:t>ОБРАЗОВАНИЯ</a:t>
            </a:r>
            <a:r>
              <a:rPr spc="-100" dirty="0"/>
              <a:t> </a:t>
            </a:r>
            <a:r>
              <a:rPr dirty="0"/>
              <a:t>В  </a:t>
            </a:r>
            <a:r>
              <a:rPr spc="-20" dirty="0"/>
              <a:t>МЛАДЕНЧЕСКОМ </a:t>
            </a:r>
            <a:r>
              <a:rPr dirty="0"/>
              <a:t>И </a:t>
            </a:r>
            <a:r>
              <a:rPr spc="-35" dirty="0"/>
              <a:t>РАННЕМ</a:t>
            </a:r>
            <a:r>
              <a:rPr spc="25" dirty="0"/>
              <a:t> </a:t>
            </a:r>
            <a:r>
              <a:rPr spc="-35" dirty="0"/>
              <a:t>ВОЗРАСТЕ: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1281"/>
            <a:ext cx="8073390" cy="4707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ребенок </a:t>
            </a:r>
            <a:r>
              <a:rPr sz="1600" spc="-10" dirty="0">
                <a:latin typeface="Calibri"/>
                <a:cs typeface="Calibri"/>
              </a:rPr>
              <a:t>интересуется окружающими </a:t>
            </a:r>
            <a:r>
              <a:rPr sz="1600" spc="-5" dirty="0">
                <a:latin typeface="Calibri"/>
                <a:cs typeface="Calibri"/>
              </a:rPr>
              <a:t>предметами и активно </a:t>
            </a:r>
            <a:r>
              <a:rPr sz="1600" spc="-10" dirty="0">
                <a:latin typeface="Calibri"/>
                <a:cs typeface="Calibri"/>
              </a:rPr>
              <a:t>действует </a:t>
            </a:r>
            <a:r>
              <a:rPr sz="1600" spc="-5" dirty="0">
                <a:latin typeface="Calibri"/>
                <a:cs typeface="Calibri"/>
              </a:rPr>
              <a:t>с ними;  эмоционально вовлечен в действия с </a:t>
            </a:r>
            <a:r>
              <a:rPr sz="1600" spc="-10" dirty="0">
                <a:latin typeface="Calibri"/>
                <a:cs typeface="Calibri"/>
              </a:rPr>
              <a:t>игрушками </a:t>
            </a:r>
            <a:r>
              <a:rPr sz="1600" spc="-5" dirty="0">
                <a:latin typeface="Calibri"/>
                <a:cs typeface="Calibri"/>
              </a:rPr>
              <a:t>и другими предметами, стремится  </a:t>
            </a:r>
            <a:r>
              <a:rPr sz="1600" spc="-10" dirty="0">
                <a:latin typeface="Calibri"/>
                <a:cs typeface="Calibri"/>
              </a:rPr>
              <a:t>проявлять </a:t>
            </a:r>
            <a:r>
              <a:rPr sz="1600" spc="-5" dirty="0">
                <a:latin typeface="Calibri"/>
                <a:cs typeface="Calibri"/>
              </a:rPr>
              <a:t>настойчивость в </a:t>
            </a:r>
            <a:r>
              <a:rPr sz="1600" spc="-10" dirty="0">
                <a:latin typeface="Calibri"/>
                <a:cs typeface="Calibri"/>
              </a:rPr>
              <a:t>достижении </a:t>
            </a:r>
            <a:r>
              <a:rPr sz="1600" spc="-20" dirty="0">
                <a:latin typeface="Calibri"/>
                <a:cs typeface="Calibri"/>
              </a:rPr>
              <a:t>результата </a:t>
            </a:r>
            <a:r>
              <a:rPr sz="1600" spc="-5" dirty="0">
                <a:latin typeface="Calibri"/>
                <a:cs typeface="Calibri"/>
              </a:rPr>
              <a:t>своих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действий;</a:t>
            </a:r>
            <a:endParaRPr sz="1600" dirty="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использует </a:t>
            </a:r>
            <a:r>
              <a:rPr sz="1600" spc="-5" dirty="0">
                <a:latin typeface="Calibri"/>
                <a:cs typeface="Calibri"/>
              </a:rPr>
              <a:t>специфические, </a:t>
            </a:r>
            <a:r>
              <a:rPr sz="1600" spc="-15" dirty="0">
                <a:latin typeface="Calibri"/>
                <a:cs typeface="Calibri"/>
              </a:rPr>
              <a:t>культурно </a:t>
            </a:r>
            <a:r>
              <a:rPr sz="1600" spc="-5" dirty="0">
                <a:latin typeface="Calibri"/>
                <a:cs typeface="Calibri"/>
              </a:rPr>
              <a:t>фиксированные предметные действия, </a:t>
            </a:r>
            <a:r>
              <a:rPr sz="1600" spc="-10" dirty="0">
                <a:latin typeface="Calibri"/>
                <a:cs typeface="Calibri"/>
              </a:rPr>
              <a:t>знает  </a:t>
            </a:r>
            <a:r>
              <a:rPr sz="1600" spc="-5" dirty="0">
                <a:latin typeface="Calibri"/>
                <a:cs typeface="Calibri"/>
              </a:rPr>
              <a:t>назначение бытовых </a:t>
            </a:r>
            <a:r>
              <a:rPr sz="1600" spc="-10" dirty="0">
                <a:latin typeface="Calibri"/>
                <a:cs typeface="Calibri"/>
              </a:rPr>
              <a:t>предметов </a:t>
            </a:r>
            <a:r>
              <a:rPr sz="1600" spc="-5" dirty="0">
                <a:latin typeface="Calibri"/>
                <a:cs typeface="Calibri"/>
              </a:rPr>
              <a:t>(ложки, расчески, </a:t>
            </a:r>
            <a:r>
              <a:rPr sz="1600" spc="-10" dirty="0">
                <a:latin typeface="Calibri"/>
                <a:cs typeface="Calibri"/>
              </a:rPr>
              <a:t>карандаша </a:t>
            </a:r>
            <a:r>
              <a:rPr sz="1600" spc="-5" dirty="0">
                <a:latin typeface="Calibri"/>
                <a:cs typeface="Calibri"/>
              </a:rPr>
              <a:t>и пр.) и умеет  пользоваться </a:t>
            </a:r>
            <a:r>
              <a:rPr sz="1600" dirty="0">
                <a:latin typeface="Calibri"/>
                <a:cs typeface="Calibri"/>
              </a:rPr>
              <a:t>ими. </a:t>
            </a:r>
            <a:r>
              <a:rPr sz="1600" spc="-10" dirty="0">
                <a:latin typeface="Calibri"/>
                <a:cs typeface="Calibri"/>
              </a:rPr>
              <a:t>Владеет </a:t>
            </a:r>
            <a:r>
              <a:rPr sz="1600" spc="-5" dirty="0">
                <a:latin typeface="Calibri"/>
                <a:cs typeface="Calibri"/>
              </a:rPr>
              <a:t>простейшими </a:t>
            </a:r>
            <a:r>
              <a:rPr sz="1600" spc="-10" dirty="0">
                <a:latin typeface="Calibri"/>
                <a:cs typeface="Calibri"/>
              </a:rPr>
              <a:t>навыками </a:t>
            </a:r>
            <a:r>
              <a:rPr sz="1600" spc="-5" dirty="0">
                <a:latin typeface="Calibri"/>
                <a:cs typeface="Calibri"/>
              </a:rPr>
              <a:t>самообслуживания; </a:t>
            </a:r>
            <a:r>
              <a:rPr sz="1600" spc="-10" dirty="0">
                <a:latin typeface="Calibri"/>
                <a:cs typeface="Calibri"/>
              </a:rPr>
              <a:t>стремится  </a:t>
            </a:r>
            <a:r>
              <a:rPr sz="1600" spc="-5" dirty="0">
                <a:latin typeface="Calibri"/>
                <a:cs typeface="Calibri"/>
              </a:rPr>
              <a:t>проявлять </a:t>
            </a:r>
            <a:r>
              <a:rPr sz="1600" spc="-10" dirty="0">
                <a:latin typeface="Calibri"/>
                <a:cs typeface="Calibri"/>
              </a:rPr>
              <a:t>самостоятельность </a:t>
            </a:r>
            <a:r>
              <a:rPr sz="1600" spc="-5" dirty="0">
                <a:latin typeface="Calibri"/>
                <a:cs typeface="Calibri"/>
              </a:rPr>
              <a:t>в бытовом и игровом</a:t>
            </a:r>
            <a:r>
              <a:rPr sz="1600" spc="1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поведении;</a:t>
            </a:r>
            <a:endParaRPr sz="16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latin typeface="Calibri"/>
                <a:cs typeface="Calibri"/>
              </a:rPr>
              <a:t>владеет </a:t>
            </a:r>
            <a:r>
              <a:rPr sz="1600" spc="-5" dirty="0">
                <a:latin typeface="Calibri"/>
                <a:cs typeface="Calibri"/>
              </a:rPr>
              <a:t>активной </a:t>
            </a:r>
            <a:r>
              <a:rPr sz="1600" spc="-10" dirty="0">
                <a:latin typeface="Calibri"/>
                <a:cs typeface="Calibri"/>
              </a:rPr>
              <a:t>речью, </a:t>
            </a:r>
            <a:r>
              <a:rPr sz="1600" spc="-5" dirty="0">
                <a:latin typeface="Calibri"/>
                <a:cs typeface="Calibri"/>
              </a:rPr>
              <a:t>включенной в общение; </a:t>
            </a:r>
            <a:r>
              <a:rPr sz="1600" spc="-10" dirty="0">
                <a:latin typeface="Calibri"/>
                <a:cs typeface="Calibri"/>
              </a:rPr>
              <a:t>может </a:t>
            </a:r>
            <a:r>
              <a:rPr sz="1600" spc="-5" dirty="0">
                <a:latin typeface="Calibri"/>
                <a:cs typeface="Calibri"/>
              </a:rPr>
              <a:t>обращаться с вопросами и  просьбами, понимает речь взрослых; </a:t>
            </a:r>
            <a:r>
              <a:rPr sz="1600" spc="-10" dirty="0">
                <a:latin typeface="Calibri"/>
                <a:cs typeface="Calibri"/>
              </a:rPr>
              <a:t>знает </a:t>
            </a:r>
            <a:r>
              <a:rPr sz="1600" spc="-5" dirty="0">
                <a:latin typeface="Calibri"/>
                <a:cs typeface="Calibri"/>
              </a:rPr>
              <a:t>названия </a:t>
            </a:r>
            <a:r>
              <a:rPr sz="1600" spc="-10" dirty="0">
                <a:latin typeface="Calibri"/>
                <a:cs typeface="Calibri"/>
              </a:rPr>
              <a:t>окружающих предметов </a:t>
            </a:r>
            <a:r>
              <a:rPr sz="1600" spc="-5" dirty="0">
                <a:latin typeface="Calibri"/>
                <a:cs typeface="Calibri"/>
              </a:rPr>
              <a:t>и  игрушек;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стремится к общению со взрослыми и активно </a:t>
            </a:r>
            <a:r>
              <a:rPr sz="1600" spc="-15" dirty="0">
                <a:latin typeface="Calibri"/>
                <a:cs typeface="Calibri"/>
              </a:rPr>
              <a:t>подражает </a:t>
            </a:r>
            <a:r>
              <a:rPr sz="1600" dirty="0">
                <a:latin typeface="Calibri"/>
                <a:cs typeface="Calibri"/>
              </a:rPr>
              <a:t>им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движениях </a:t>
            </a:r>
            <a:r>
              <a:rPr sz="1600" spc="-5" dirty="0">
                <a:latin typeface="Calibri"/>
                <a:cs typeface="Calibri"/>
              </a:rPr>
              <a:t>и действиях;  </a:t>
            </a:r>
            <a:r>
              <a:rPr sz="1600" spc="-10" dirty="0">
                <a:latin typeface="Calibri"/>
                <a:cs typeface="Calibri"/>
              </a:rPr>
              <a:t>появляются </a:t>
            </a:r>
            <a:r>
              <a:rPr sz="1600" spc="-5" dirty="0">
                <a:latin typeface="Calibri"/>
                <a:cs typeface="Calibri"/>
              </a:rPr>
              <a:t>игры, в </a:t>
            </a:r>
            <a:r>
              <a:rPr sz="1600" spc="-15" dirty="0">
                <a:latin typeface="Calibri"/>
                <a:cs typeface="Calibri"/>
              </a:rPr>
              <a:t>которых </a:t>
            </a:r>
            <a:r>
              <a:rPr sz="1600" spc="-10" dirty="0">
                <a:latin typeface="Calibri"/>
                <a:cs typeface="Calibri"/>
              </a:rPr>
              <a:t>ребенок воспроизводит </a:t>
            </a:r>
            <a:r>
              <a:rPr sz="1600" spc="-5" dirty="0">
                <a:latin typeface="Calibri"/>
                <a:cs typeface="Calibri"/>
              </a:rPr>
              <a:t>действия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взрослого;</a:t>
            </a:r>
            <a:endParaRPr sz="16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Calibri"/>
                <a:cs typeface="Calibri"/>
              </a:rPr>
              <a:t>проявляет </a:t>
            </a:r>
            <a:r>
              <a:rPr sz="1600" spc="-5" dirty="0">
                <a:latin typeface="Calibri"/>
                <a:cs typeface="Calibri"/>
              </a:rPr>
              <a:t>интерес к сверстникам; </a:t>
            </a:r>
            <a:r>
              <a:rPr sz="1600" spc="-15" dirty="0">
                <a:latin typeface="Calibri"/>
                <a:cs typeface="Calibri"/>
              </a:rPr>
              <a:t>наблюдает </a:t>
            </a:r>
            <a:r>
              <a:rPr sz="1600" spc="-5" dirty="0">
                <a:latin typeface="Calibri"/>
                <a:cs typeface="Calibri"/>
              </a:rPr>
              <a:t>за их действиями и </a:t>
            </a:r>
            <a:r>
              <a:rPr sz="1600" spc="-15" dirty="0">
                <a:latin typeface="Calibri"/>
                <a:cs typeface="Calibri"/>
              </a:rPr>
              <a:t>подражает</a:t>
            </a:r>
            <a:r>
              <a:rPr sz="1600" spc="1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им;</a:t>
            </a:r>
            <a:endParaRPr sz="1600" dirty="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проявляет интерес к стихам, песням и </a:t>
            </a:r>
            <a:r>
              <a:rPr sz="1600" spc="-10" dirty="0">
                <a:latin typeface="Calibri"/>
                <a:cs typeface="Calibri"/>
              </a:rPr>
              <a:t>сказкам, </a:t>
            </a:r>
            <a:r>
              <a:rPr sz="1600" spc="-5" dirty="0">
                <a:latin typeface="Calibri"/>
                <a:cs typeface="Calibri"/>
              </a:rPr>
              <a:t>рассматриванию </a:t>
            </a:r>
            <a:r>
              <a:rPr sz="1600" spc="-10" dirty="0">
                <a:latin typeface="Calibri"/>
                <a:cs typeface="Calibri"/>
              </a:rPr>
              <a:t>картинки, </a:t>
            </a:r>
            <a:r>
              <a:rPr sz="1600" spc="-5" dirty="0">
                <a:latin typeface="Calibri"/>
                <a:cs typeface="Calibri"/>
              </a:rPr>
              <a:t>стремится  </a:t>
            </a:r>
            <a:r>
              <a:rPr sz="1600" spc="-10" dirty="0">
                <a:latin typeface="Calibri"/>
                <a:cs typeface="Calibri"/>
              </a:rPr>
              <a:t>двигаться </a:t>
            </a:r>
            <a:r>
              <a:rPr sz="1600" spc="-15" dirty="0">
                <a:latin typeface="Calibri"/>
                <a:cs typeface="Calibri"/>
              </a:rPr>
              <a:t>под </a:t>
            </a:r>
            <a:r>
              <a:rPr sz="1600" spc="-5" dirty="0">
                <a:latin typeface="Calibri"/>
                <a:cs typeface="Calibri"/>
              </a:rPr>
              <a:t>музыку; эмоционально </a:t>
            </a:r>
            <a:r>
              <a:rPr sz="1600" spc="-10" dirty="0">
                <a:latin typeface="Calibri"/>
                <a:cs typeface="Calibri"/>
              </a:rPr>
              <a:t>откликается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0" dirty="0">
                <a:latin typeface="Calibri"/>
                <a:cs typeface="Calibri"/>
              </a:rPr>
              <a:t>различные произведения  </a:t>
            </a:r>
            <a:r>
              <a:rPr sz="1600" spc="-20" dirty="0">
                <a:latin typeface="Calibri"/>
                <a:cs typeface="Calibri"/>
              </a:rPr>
              <a:t>культуры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искусства;</a:t>
            </a:r>
            <a:endParaRPr sz="16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latin typeface="Calibri"/>
                <a:cs typeface="Calibri"/>
              </a:rPr>
              <a:t>у </a:t>
            </a:r>
            <a:r>
              <a:rPr sz="1600" spc="-10" dirty="0">
                <a:latin typeface="Calibri"/>
                <a:cs typeface="Calibri"/>
              </a:rPr>
              <a:t>ребенка </a:t>
            </a:r>
            <a:r>
              <a:rPr sz="1600" spc="-5" dirty="0">
                <a:latin typeface="Calibri"/>
                <a:cs typeface="Calibri"/>
              </a:rPr>
              <a:t>развита крупная </a:t>
            </a:r>
            <a:r>
              <a:rPr sz="1600" spc="-10" dirty="0">
                <a:latin typeface="Calibri"/>
                <a:cs typeface="Calibri"/>
              </a:rPr>
              <a:t>моторика, </a:t>
            </a:r>
            <a:r>
              <a:rPr sz="1600" spc="-5" dirty="0">
                <a:latin typeface="Calibri"/>
                <a:cs typeface="Calibri"/>
              </a:rPr>
              <a:t>он стремится осваивать </a:t>
            </a:r>
            <a:r>
              <a:rPr sz="1600" spc="-10" dirty="0">
                <a:latin typeface="Calibri"/>
                <a:cs typeface="Calibri"/>
              </a:rPr>
              <a:t>различные виды  движения </a:t>
            </a:r>
            <a:r>
              <a:rPr sz="1600" spc="-25" dirty="0">
                <a:latin typeface="Calibri"/>
                <a:cs typeface="Calibri"/>
              </a:rPr>
              <a:t>(бег, </a:t>
            </a:r>
            <a:r>
              <a:rPr sz="1600" spc="-5" dirty="0">
                <a:latin typeface="Calibri"/>
                <a:cs typeface="Calibri"/>
              </a:rPr>
              <a:t>лазанье, перешагивание и</a:t>
            </a:r>
            <a:r>
              <a:rPr sz="1600" spc="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пр.).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9833" y="75945"/>
            <a:ext cx="7131684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06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ЦЕЛЕВЫЕ ОРИЕНТИРЫ </a:t>
            </a:r>
            <a:r>
              <a:rPr spc="-20" dirty="0"/>
              <a:t>ОБРАЗОВАНИЯ  </a:t>
            </a:r>
            <a:r>
              <a:rPr dirty="0"/>
              <a:t>НА </a:t>
            </a:r>
            <a:r>
              <a:rPr spc="-60" dirty="0"/>
              <a:t>ЭТАПЕ </a:t>
            </a:r>
            <a:r>
              <a:rPr spc="-5" dirty="0"/>
              <a:t>ЗАВЕРШЕНИЯ</a:t>
            </a:r>
            <a:r>
              <a:rPr spc="10" dirty="0"/>
              <a:t> </a:t>
            </a:r>
            <a:r>
              <a:rPr spc="-30" dirty="0"/>
              <a:t>ДОШКОЛЬНОГО</a:t>
            </a:r>
          </a:p>
          <a:p>
            <a:pPr marL="2146300">
              <a:lnSpc>
                <a:spcPct val="100000"/>
              </a:lnSpc>
              <a:spcBef>
                <a:spcPts val="5"/>
              </a:spcBef>
            </a:pPr>
            <a:r>
              <a:rPr spc="-20" dirty="0"/>
              <a:t>ОБРАЗОВАНИЯ</a:t>
            </a:r>
            <a:r>
              <a:rPr spc="-45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4412" y="1785899"/>
            <a:ext cx="6935470" cy="4643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7370" marR="5080" indent="-1143000">
              <a:lnSpc>
                <a:spcPct val="100000"/>
              </a:lnSpc>
              <a:spcBef>
                <a:spcPts val="100"/>
              </a:spcBef>
              <a:tabLst>
                <a:tab pos="4839970" algn="l"/>
              </a:tabLst>
            </a:pPr>
            <a:r>
              <a:rPr spc="-5" dirty="0"/>
              <a:t>ЦЕЛЕВЫЕ ОРИЕНТИРЫ </a:t>
            </a:r>
            <a:r>
              <a:rPr dirty="0"/>
              <a:t>НА </a:t>
            </a:r>
            <a:r>
              <a:rPr spc="-60" dirty="0"/>
              <a:t>ЭТАПЕ </a:t>
            </a:r>
            <a:r>
              <a:rPr spc="-5" dirty="0"/>
              <a:t>ЗАВЕРШЕНИЯ  </a:t>
            </a:r>
            <a:r>
              <a:rPr spc="-30" dirty="0"/>
              <a:t>ДОШКОЛЬНОГО	</a:t>
            </a:r>
            <a:r>
              <a:rPr spc="-20" dirty="0"/>
              <a:t>ОБРАЗОВАНИЯ</a:t>
            </a:r>
            <a:r>
              <a:rPr spc="-40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571538"/>
            <a:ext cx="928712" cy="9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18234"/>
            <a:ext cx="8074025" cy="4525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овладевает основными </a:t>
            </a:r>
            <a:r>
              <a:rPr sz="1800" spc="-15" dirty="0">
                <a:latin typeface="Calibri"/>
                <a:cs typeface="Calibri"/>
              </a:rPr>
              <a:t>культурными </a:t>
            </a:r>
            <a:r>
              <a:rPr sz="1800" spc="-5" dirty="0">
                <a:latin typeface="Calibri"/>
                <a:cs typeface="Calibri"/>
              </a:rPr>
              <a:t>способами деятельности,  проявляет инициативу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самостоятельность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разных </a:t>
            </a:r>
            <a:r>
              <a:rPr sz="1800" dirty="0">
                <a:latin typeface="Calibri"/>
                <a:cs typeface="Calibri"/>
              </a:rPr>
              <a:t>видах </a:t>
            </a:r>
            <a:r>
              <a:rPr sz="1800" spc="-10" dirty="0">
                <a:latin typeface="Calibri"/>
                <a:cs typeface="Calibri"/>
              </a:rPr>
              <a:t>деятельности </a:t>
            </a:r>
            <a:r>
              <a:rPr sz="1800" dirty="0">
                <a:latin typeface="Calibri"/>
                <a:cs typeface="Calibri"/>
              </a:rPr>
              <a:t>-  игре, </a:t>
            </a:r>
            <a:r>
              <a:rPr sz="1800" spc="-5" dirty="0">
                <a:latin typeface="Calibri"/>
                <a:cs typeface="Calibri"/>
              </a:rPr>
              <a:t>общении, </a:t>
            </a:r>
            <a:r>
              <a:rPr sz="1800" spc="-10" dirty="0">
                <a:latin typeface="Calibri"/>
                <a:cs typeface="Calibri"/>
              </a:rPr>
              <a:t>познавательно-исследовательской деятельности,  </a:t>
            </a:r>
            <a:r>
              <a:rPr sz="1800" spc="-5" dirty="0">
                <a:latin typeface="Calibri"/>
                <a:cs typeface="Calibri"/>
              </a:rPr>
              <a:t>конструировании </a:t>
            </a:r>
            <a:r>
              <a:rPr sz="1800" dirty="0">
                <a:latin typeface="Calibri"/>
                <a:cs typeface="Calibri"/>
              </a:rPr>
              <a:t>и др.; </a:t>
            </a:r>
            <a:r>
              <a:rPr sz="1800" spc="-5" dirty="0">
                <a:latin typeface="Calibri"/>
                <a:cs typeface="Calibri"/>
              </a:rPr>
              <a:t>способен </a:t>
            </a:r>
            <a:r>
              <a:rPr sz="1800" dirty="0">
                <a:latin typeface="Calibri"/>
                <a:cs typeface="Calibri"/>
              </a:rPr>
              <a:t>выбирать себе </a:t>
            </a:r>
            <a:r>
              <a:rPr sz="1800" spc="-20" dirty="0">
                <a:latin typeface="Calibri"/>
                <a:cs typeface="Calibri"/>
              </a:rPr>
              <a:t>род </a:t>
            </a:r>
            <a:r>
              <a:rPr sz="1800" dirty="0">
                <a:latin typeface="Calibri"/>
                <a:cs typeface="Calibri"/>
              </a:rPr>
              <a:t>занятий, </a:t>
            </a:r>
            <a:r>
              <a:rPr sz="1800" spc="-5" dirty="0">
                <a:latin typeface="Calibri"/>
                <a:cs typeface="Calibri"/>
              </a:rPr>
              <a:t>участников </a:t>
            </a:r>
            <a:r>
              <a:rPr sz="1800" spc="10" dirty="0">
                <a:latin typeface="Calibri"/>
                <a:cs typeface="Calibri"/>
              </a:rPr>
              <a:t>по  </a:t>
            </a:r>
            <a:r>
              <a:rPr sz="1800" spc="-10" dirty="0">
                <a:latin typeface="Calibri"/>
                <a:cs typeface="Calibri"/>
              </a:rPr>
              <a:t>совместной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деятельности;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spc="-10" dirty="0">
                <a:latin typeface="Calibri"/>
                <a:cs typeface="Calibri"/>
              </a:rPr>
              <a:t>обладает </a:t>
            </a:r>
            <a:r>
              <a:rPr sz="1800" spc="-5" dirty="0">
                <a:latin typeface="Calibri"/>
                <a:cs typeface="Calibri"/>
              </a:rPr>
              <a:t>установкой </a:t>
            </a:r>
            <a:r>
              <a:rPr sz="1800" spc="-10" dirty="0">
                <a:latin typeface="Calibri"/>
                <a:cs typeface="Calibri"/>
              </a:rPr>
              <a:t>положительного </a:t>
            </a:r>
            <a:r>
              <a:rPr sz="1800" spc="-5" dirty="0">
                <a:latin typeface="Calibri"/>
                <a:cs typeface="Calibri"/>
              </a:rPr>
              <a:t>отношения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15" dirty="0">
                <a:latin typeface="Calibri"/>
                <a:cs typeface="Calibri"/>
              </a:rPr>
              <a:t>миру, </a:t>
            </a:r>
            <a:r>
              <a:rPr sz="1800" dirty="0">
                <a:latin typeface="Calibri"/>
                <a:cs typeface="Calibri"/>
              </a:rPr>
              <a:t>к разным  видам </a:t>
            </a:r>
            <a:r>
              <a:rPr sz="1800" spc="-20" dirty="0">
                <a:latin typeface="Calibri"/>
                <a:cs typeface="Calibri"/>
              </a:rPr>
              <a:t>труда, </a:t>
            </a:r>
            <a:r>
              <a:rPr sz="1800" spc="-5" dirty="0">
                <a:latin typeface="Calibri"/>
                <a:cs typeface="Calibri"/>
              </a:rPr>
              <a:t>другим </a:t>
            </a:r>
            <a:r>
              <a:rPr sz="1800" spc="-15" dirty="0">
                <a:latin typeface="Calibri"/>
                <a:cs typeface="Calibri"/>
              </a:rPr>
              <a:t>людям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самому себе, </a:t>
            </a:r>
            <a:r>
              <a:rPr sz="1800" spc="-10" dirty="0">
                <a:latin typeface="Calibri"/>
                <a:cs typeface="Calibri"/>
              </a:rPr>
              <a:t>обладает </a:t>
            </a:r>
            <a:r>
              <a:rPr sz="1800" dirty="0">
                <a:latin typeface="Calibri"/>
                <a:cs typeface="Calibri"/>
              </a:rPr>
              <a:t>чувством </a:t>
            </a:r>
            <a:r>
              <a:rPr sz="1800" spc="-5" dirty="0">
                <a:latin typeface="Calibri"/>
                <a:cs typeface="Calibri"/>
              </a:rPr>
              <a:t>собственного  </a:t>
            </a:r>
            <a:r>
              <a:rPr sz="1800" spc="-10" dirty="0">
                <a:latin typeface="Calibri"/>
                <a:cs typeface="Calibri"/>
              </a:rPr>
              <a:t>достоинства; </a:t>
            </a:r>
            <a:r>
              <a:rPr sz="1800" spc="-5" dirty="0">
                <a:latin typeface="Calibri"/>
                <a:cs typeface="Calibri"/>
              </a:rPr>
              <a:t>активно </a:t>
            </a:r>
            <a:r>
              <a:rPr sz="1800" spc="-10" dirty="0">
                <a:latin typeface="Calibri"/>
                <a:cs typeface="Calibri"/>
              </a:rPr>
              <a:t>взаимодействует </a:t>
            </a:r>
            <a:r>
              <a:rPr sz="1800" dirty="0">
                <a:latin typeface="Calibri"/>
                <a:cs typeface="Calibri"/>
              </a:rPr>
              <a:t>со </a:t>
            </a:r>
            <a:r>
              <a:rPr sz="1800" spc="-5" dirty="0">
                <a:latin typeface="Calibri"/>
                <a:cs typeface="Calibri"/>
              </a:rPr>
              <a:t>сверстниками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взрослыми,  </a:t>
            </a:r>
            <a:r>
              <a:rPr sz="1800" spc="-10" dirty="0">
                <a:latin typeface="Calibri"/>
                <a:cs typeface="Calibri"/>
              </a:rPr>
              <a:t>участвует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совместных </a:t>
            </a:r>
            <a:r>
              <a:rPr sz="1800" dirty="0">
                <a:latin typeface="Calibri"/>
                <a:cs typeface="Calibri"/>
              </a:rPr>
              <a:t>играх. </a:t>
            </a:r>
            <a:r>
              <a:rPr sz="1800" spc="-5" dirty="0">
                <a:latin typeface="Calibri"/>
                <a:cs typeface="Calibri"/>
              </a:rPr>
              <a:t>Способен договариваться, учитывать </a:t>
            </a:r>
            <a:r>
              <a:rPr sz="1800" dirty="0">
                <a:latin typeface="Calibri"/>
                <a:cs typeface="Calibri"/>
              </a:rPr>
              <a:t>интересы  и </a:t>
            </a:r>
            <a:r>
              <a:rPr sz="1800" spc="-5" dirty="0">
                <a:latin typeface="Calibri"/>
                <a:cs typeface="Calibri"/>
              </a:rPr>
              <a:t>чувства других, сопереживать </a:t>
            </a:r>
            <a:r>
              <a:rPr sz="1800" spc="-15" dirty="0">
                <a:latin typeface="Calibri"/>
                <a:cs typeface="Calibri"/>
              </a:rPr>
              <a:t>неудачам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радоваться успехам </a:t>
            </a:r>
            <a:r>
              <a:rPr sz="1800" spc="-5" dirty="0">
                <a:latin typeface="Calibri"/>
                <a:cs typeface="Calibri"/>
              </a:rPr>
              <a:t>других,  адекватно проявляет свои </a:t>
            </a:r>
            <a:r>
              <a:rPr sz="1800" dirty="0">
                <a:latin typeface="Calibri"/>
                <a:cs typeface="Calibri"/>
              </a:rPr>
              <a:t>чувства, в </a:t>
            </a:r>
            <a:r>
              <a:rPr sz="1800" spc="-15" dirty="0">
                <a:latin typeface="Calibri"/>
                <a:cs typeface="Calibri"/>
              </a:rPr>
              <a:t>том </a:t>
            </a:r>
            <a:r>
              <a:rPr sz="1800" spc="-5" dirty="0">
                <a:latin typeface="Calibri"/>
                <a:cs typeface="Calibri"/>
              </a:rPr>
              <a:t>числе </a:t>
            </a:r>
            <a:r>
              <a:rPr sz="1800" dirty="0">
                <a:latin typeface="Calibri"/>
                <a:cs typeface="Calibri"/>
              </a:rPr>
              <a:t>чувство веры в </a:t>
            </a:r>
            <a:r>
              <a:rPr sz="1800" spc="-5" dirty="0">
                <a:latin typeface="Calibri"/>
                <a:cs typeface="Calibri"/>
              </a:rPr>
              <a:t>себя, старается  разрешать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конфликты;</a:t>
            </a:r>
            <a:endParaRPr sz="18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spc="-10" dirty="0">
                <a:latin typeface="Calibri"/>
                <a:cs typeface="Calibri"/>
              </a:rPr>
              <a:t>обладает </a:t>
            </a:r>
            <a:r>
              <a:rPr sz="1800" spc="-5" dirty="0">
                <a:latin typeface="Calibri"/>
                <a:cs typeface="Calibri"/>
              </a:rPr>
              <a:t>развитым воображением, </a:t>
            </a:r>
            <a:r>
              <a:rPr sz="1800" spc="-10" dirty="0">
                <a:latin typeface="Calibri"/>
                <a:cs typeface="Calibri"/>
              </a:rPr>
              <a:t>которое реализуется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разных  видах </a:t>
            </a:r>
            <a:r>
              <a:rPr sz="1800" spc="-10" dirty="0">
                <a:latin typeface="Calibri"/>
                <a:cs typeface="Calibri"/>
              </a:rPr>
              <a:t>деятельности,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прежде </a:t>
            </a:r>
            <a:r>
              <a:rPr sz="1800" spc="-10" dirty="0">
                <a:latin typeface="Calibri"/>
                <a:cs typeface="Calibri"/>
              </a:rPr>
              <a:t>всего </a:t>
            </a:r>
            <a:r>
              <a:rPr sz="1800" dirty="0">
                <a:latin typeface="Calibri"/>
                <a:cs typeface="Calibri"/>
              </a:rPr>
              <a:t>в игре; </a:t>
            </a:r>
            <a:r>
              <a:rPr sz="1800" spc="-5" dirty="0">
                <a:latin typeface="Calibri"/>
                <a:cs typeface="Calibri"/>
              </a:rPr>
              <a:t>ребенок владеет разными  формами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видами </a:t>
            </a:r>
            <a:r>
              <a:rPr sz="1800" dirty="0">
                <a:latin typeface="Calibri"/>
                <a:cs typeface="Calibri"/>
              </a:rPr>
              <a:t>игры, </a:t>
            </a:r>
            <a:r>
              <a:rPr sz="1800" spc="-5" dirty="0">
                <a:latin typeface="Calibri"/>
                <a:cs typeface="Calibri"/>
              </a:rPr>
              <a:t>различает </a:t>
            </a:r>
            <a:r>
              <a:rPr sz="1800" spc="-10" dirty="0">
                <a:latin typeface="Calibri"/>
                <a:cs typeface="Calibri"/>
              </a:rPr>
              <a:t>условную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реальную ситуации, </a:t>
            </a:r>
            <a:r>
              <a:rPr sz="1800" spc="-10" dirty="0">
                <a:latin typeface="Calibri"/>
                <a:cs typeface="Calibri"/>
              </a:rPr>
              <a:t>умеет  подчиняться </a:t>
            </a:r>
            <a:r>
              <a:rPr sz="1800" spc="-5" dirty="0">
                <a:latin typeface="Calibri"/>
                <a:cs typeface="Calibri"/>
              </a:rPr>
              <a:t>разным </a:t>
            </a:r>
            <a:r>
              <a:rPr sz="1800" dirty="0">
                <a:latin typeface="Calibri"/>
                <a:cs typeface="Calibri"/>
              </a:rPr>
              <a:t>правилам и </a:t>
            </a:r>
            <a:r>
              <a:rPr sz="1800" spc="-5" dirty="0">
                <a:latin typeface="Calibri"/>
                <a:cs typeface="Calibri"/>
              </a:rPr>
              <a:t>социальным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нормам;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7370" marR="5080" indent="-1143000">
              <a:lnSpc>
                <a:spcPct val="100000"/>
              </a:lnSpc>
              <a:spcBef>
                <a:spcPts val="100"/>
              </a:spcBef>
              <a:tabLst>
                <a:tab pos="4839970" algn="l"/>
              </a:tabLst>
            </a:pPr>
            <a:r>
              <a:rPr spc="-5" dirty="0"/>
              <a:t>ЦЕЛЕВЫЕ ОРИЕНТИРЫ </a:t>
            </a:r>
            <a:r>
              <a:rPr dirty="0"/>
              <a:t>НА </a:t>
            </a:r>
            <a:r>
              <a:rPr spc="-60" dirty="0"/>
              <a:t>ЭТАПЕ </a:t>
            </a:r>
            <a:r>
              <a:rPr spc="-5" dirty="0"/>
              <a:t>ЗАВЕРШЕНИЯ  </a:t>
            </a:r>
            <a:r>
              <a:rPr spc="-30" dirty="0"/>
              <a:t>ДОШКОЛЬНОГО	</a:t>
            </a:r>
            <a:r>
              <a:rPr spc="-20" dirty="0"/>
              <a:t>ОБРАЗОВАНИЯ</a:t>
            </a:r>
            <a:r>
              <a:rPr spc="-40" dirty="0"/>
              <a:t> </a:t>
            </a:r>
            <a:r>
              <a:rPr dirty="0"/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571538"/>
            <a:ext cx="928712" cy="9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1691" y="1375409"/>
            <a:ext cx="8702040" cy="320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spc="-10" dirty="0">
                <a:latin typeface="Calibri"/>
                <a:cs typeface="Calibri"/>
              </a:rPr>
              <a:t>достаточно хорошо </a:t>
            </a:r>
            <a:r>
              <a:rPr sz="1800" spc="-5" dirty="0">
                <a:latin typeface="Calibri"/>
                <a:cs typeface="Calibri"/>
              </a:rPr>
              <a:t>владеет устной </a:t>
            </a:r>
            <a:r>
              <a:rPr sz="1800" dirty="0">
                <a:latin typeface="Calibri"/>
                <a:cs typeface="Calibri"/>
              </a:rPr>
              <a:t>речью,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5" dirty="0">
                <a:latin typeface="Calibri"/>
                <a:cs typeface="Calibri"/>
              </a:rPr>
              <a:t>выражать свои мысли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10" dirty="0">
                <a:latin typeface="Calibri"/>
                <a:cs typeface="Calibri"/>
              </a:rPr>
              <a:t>желания,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использовать </a:t>
            </a:r>
            <a:r>
              <a:rPr sz="1800" dirty="0">
                <a:latin typeface="Calibri"/>
                <a:cs typeface="Calibri"/>
              </a:rPr>
              <a:t>речь для </a:t>
            </a:r>
            <a:r>
              <a:rPr sz="1800" spc="-5" dirty="0">
                <a:latin typeface="Calibri"/>
                <a:cs typeface="Calibri"/>
              </a:rPr>
              <a:t>выражения своих </a:t>
            </a:r>
            <a:r>
              <a:rPr sz="1800" dirty="0">
                <a:latin typeface="Calibri"/>
                <a:cs typeface="Calibri"/>
              </a:rPr>
              <a:t>мыслей, </a:t>
            </a:r>
            <a:r>
              <a:rPr sz="1800" spc="-5" dirty="0">
                <a:latin typeface="Calibri"/>
                <a:cs typeface="Calibri"/>
              </a:rPr>
              <a:t>чувств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0" dirty="0">
                <a:latin typeface="Calibri"/>
                <a:cs typeface="Calibri"/>
              </a:rPr>
              <a:t>желаний,  </a:t>
            </a:r>
            <a:r>
              <a:rPr sz="1800" spc="-5" dirty="0">
                <a:latin typeface="Calibri"/>
                <a:cs typeface="Calibri"/>
              </a:rPr>
              <a:t>построения речевого высказывания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ситуации общения,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выделять </a:t>
            </a:r>
            <a:r>
              <a:rPr sz="1800" spc="-5" dirty="0">
                <a:latin typeface="Calibri"/>
                <a:cs typeface="Calibri"/>
              </a:rPr>
              <a:t>звуки </a:t>
            </a:r>
            <a:r>
              <a:rPr sz="1800" dirty="0">
                <a:latin typeface="Calibri"/>
                <a:cs typeface="Calibri"/>
              </a:rPr>
              <a:t>в  </a:t>
            </a:r>
            <a:r>
              <a:rPr sz="1800" spc="-5" dirty="0">
                <a:latin typeface="Calibri"/>
                <a:cs typeface="Calibri"/>
              </a:rPr>
              <a:t>словах, </a:t>
            </a: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ребенка складываются предпосылки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грамотности;</a:t>
            </a:r>
            <a:endParaRPr sz="18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у </a:t>
            </a:r>
            <a:r>
              <a:rPr sz="1800" spc="-5" dirty="0">
                <a:latin typeface="Calibri"/>
                <a:cs typeface="Calibri"/>
              </a:rPr>
              <a:t>ребенка развита крупная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мелкая </a:t>
            </a:r>
            <a:r>
              <a:rPr sz="1800" spc="-10" dirty="0">
                <a:latin typeface="Calibri"/>
                <a:cs typeface="Calibri"/>
              </a:rPr>
              <a:t>моторика; </a:t>
            </a:r>
            <a:r>
              <a:rPr sz="1800" spc="-5" dirty="0">
                <a:latin typeface="Calibri"/>
                <a:cs typeface="Calibri"/>
              </a:rPr>
              <a:t>он </a:t>
            </a:r>
            <a:r>
              <a:rPr sz="1800" spc="-10" dirty="0">
                <a:latin typeface="Calibri"/>
                <a:cs typeface="Calibri"/>
              </a:rPr>
              <a:t>подвижен, </a:t>
            </a:r>
            <a:r>
              <a:rPr sz="1800" spc="-5" dirty="0">
                <a:latin typeface="Calibri"/>
                <a:cs typeface="Calibri"/>
              </a:rPr>
              <a:t>вынослив, </a:t>
            </a:r>
            <a:r>
              <a:rPr sz="1800" spc="-10" dirty="0">
                <a:latin typeface="Calibri"/>
                <a:cs typeface="Calibri"/>
              </a:rPr>
              <a:t>владеет  </a:t>
            </a:r>
            <a:r>
              <a:rPr sz="1800" spc="-5" dirty="0">
                <a:latin typeface="Calibri"/>
                <a:cs typeface="Calibri"/>
              </a:rPr>
              <a:t>основными движениями,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контролировать </a:t>
            </a:r>
            <a:r>
              <a:rPr sz="1800" spc="-5" dirty="0">
                <a:latin typeface="Calibri"/>
                <a:cs typeface="Calibri"/>
              </a:rPr>
              <a:t>свои </a:t>
            </a:r>
            <a:r>
              <a:rPr sz="1800" spc="-10" dirty="0">
                <a:latin typeface="Calibri"/>
                <a:cs typeface="Calibri"/>
              </a:rPr>
              <a:t>движения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управлять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ими;</a:t>
            </a:r>
            <a:endParaRPr sz="18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</a:t>
            </a:r>
            <a:r>
              <a:rPr sz="1800" dirty="0">
                <a:latin typeface="Calibri"/>
                <a:cs typeface="Calibri"/>
              </a:rPr>
              <a:t>способен к </a:t>
            </a:r>
            <a:r>
              <a:rPr sz="1800" spc="-5" dirty="0">
                <a:latin typeface="Calibri"/>
                <a:cs typeface="Calibri"/>
              </a:rPr>
              <a:t>волевым усилиям, </a:t>
            </a:r>
            <a:r>
              <a:rPr sz="1800" spc="-15" dirty="0">
                <a:latin typeface="Calibri"/>
                <a:cs typeface="Calibri"/>
              </a:rPr>
              <a:t>может </a:t>
            </a:r>
            <a:r>
              <a:rPr sz="1800" spc="-10" dirty="0">
                <a:latin typeface="Calibri"/>
                <a:cs typeface="Calibri"/>
              </a:rPr>
              <a:t>следовать </a:t>
            </a:r>
            <a:r>
              <a:rPr sz="1800" spc="-5" dirty="0">
                <a:latin typeface="Calibri"/>
                <a:cs typeface="Calibri"/>
              </a:rPr>
              <a:t>социальным нормам  поведения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правилам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разных </a:t>
            </a:r>
            <a:r>
              <a:rPr sz="1800" dirty="0">
                <a:latin typeface="Calibri"/>
                <a:cs typeface="Calibri"/>
              </a:rPr>
              <a:t>видах </a:t>
            </a:r>
            <a:r>
              <a:rPr sz="1800" spc="-10" dirty="0">
                <a:latin typeface="Calibri"/>
                <a:cs typeface="Calibri"/>
              </a:rPr>
              <a:t>деятельности, </a:t>
            </a:r>
            <a:r>
              <a:rPr sz="1800" dirty="0">
                <a:latin typeface="Calibri"/>
                <a:cs typeface="Calibri"/>
              </a:rPr>
              <a:t>во </a:t>
            </a:r>
            <a:r>
              <a:rPr sz="1800" spc="-5" dirty="0">
                <a:latin typeface="Calibri"/>
                <a:cs typeface="Calibri"/>
              </a:rPr>
              <a:t>взаимоотношениях </a:t>
            </a:r>
            <a:r>
              <a:rPr sz="1800" spc="-10" dirty="0">
                <a:latin typeface="Calibri"/>
                <a:cs typeface="Calibri"/>
              </a:rPr>
              <a:t>со  </a:t>
            </a:r>
            <a:r>
              <a:rPr sz="1800" spc="-5" dirty="0">
                <a:latin typeface="Calibri"/>
                <a:cs typeface="Calibri"/>
              </a:rPr>
              <a:t>взрослыми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сверстниками, </a:t>
            </a:r>
            <a:r>
              <a:rPr sz="1800" spc="-15" dirty="0">
                <a:latin typeface="Calibri"/>
                <a:cs typeface="Calibri"/>
              </a:rPr>
              <a:t>может соблюдать </a:t>
            </a:r>
            <a:r>
              <a:rPr sz="1800" dirty="0">
                <a:latin typeface="Calibri"/>
                <a:cs typeface="Calibri"/>
              </a:rPr>
              <a:t>правила </a:t>
            </a:r>
            <a:r>
              <a:rPr sz="1800" spc="-5" dirty="0">
                <a:latin typeface="Calibri"/>
                <a:cs typeface="Calibri"/>
              </a:rPr>
              <a:t>безопасного поведения </a:t>
            </a:r>
            <a:r>
              <a:rPr sz="1800" dirty="0">
                <a:latin typeface="Calibri"/>
                <a:cs typeface="Calibri"/>
              </a:rPr>
              <a:t>и  </a:t>
            </a:r>
            <a:r>
              <a:rPr sz="1800" spc="-5" dirty="0">
                <a:latin typeface="Calibri"/>
                <a:cs typeface="Calibri"/>
              </a:rPr>
              <a:t>личной</a:t>
            </a:r>
            <a:r>
              <a:rPr sz="1800" dirty="0">
                <a:latin typeface="Calibri"/>
                <a:cs typeface="Calibri"/>
              </a:rPr>
              <a:t> гигиены;</a:t>
            </a:r>
            <a:endParaRPr sz="18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ребенок проявляет любознательность, задает </a:t>
            </a:r>
            <a:r>
              <a:rPr sz="1800" dirty="0">
                <a:latin typeface="Calibri"/>
                <a:cs typeface="Calibri"/>
              </a:rPr>
              <a:t>вопросы </a:t>
            </a:r>
            <a:r>
              <a:rPr sz="1800" spc="-5" dirty="0">
                <a:latin typeface="Calibri"/>
                <a:cs typeface="Calibri"/>
              </a:rPr>
              <a:t>взрослым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сверстникам,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591" y="4558029"/>
            <a:ext cx="8357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22730" algn="l"/>
                <a:tab pos="1595755" algn="l"/>
                <a:tab pos="2880995" algn="l"/>
                <a:tab pos="4458335" algn="l"/>
                <a:tab pos="5612130" algn="l"/>
                <a:tab pos="6785609" algn="l"/>
              </a:tabLst>
            </a:pPr>
            <a:r>
              <a:rPr sz="1800" dirty="0">
                <a:latin typeface="Calibri"/>
                <a:cs typeface="Calibri"/>
              </a:rPr>
              <a:t>ин</a:t>
            </a:r>
            <a:r>
              <a:rPr sz="1800" spc="-20" dirty="0">
                <a:latin typeface="Calibri"/>
                <a:cs typeface="Calibri"/>
              </a:rPr>
              <a:t>т</a:t>
            </a:r>
            <a:r>
              <a:rPr sz="1800" dirty="0">
                <a:latin typeface="Calibri"/>
                <a:cs typeface="Calibri"/>
              </a:rPr>
              <a:t>е</a:t>
            </a:r>
            <a:r>
              <a:rPr sz="1800" spc="5" dirty="0">
                <a:latin typeface="Calibri"/>
                <a:cs typeface="Calibri"/>
              </a:rPr>
              <a:t>р</a:t>
            </a:r>
            <a:r>
              <a:rPr sz="1800" dirty="0">
                <a:latin typeface="Calibri"/>
                <a:cs typeface="Calibri"/>
              </a:rPr>
              <a:t>ес</a:t>
            </a:r>
            <a:r>
              <a:rPr sz="1800" spc="-15" dirty="0">
                <a:latin typeface="Calibri"/>
                <a:cs typeface="Calibri"/>
              </a:rPr>
              <a:t>у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	пр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чин</a:t>
            </a:r>
            <a:r>
              <a:rPr sz="1800" spc="-5" dirty="0">
                <a:latin typeface="Calibri"/>
                <a:cs typeface="Calibri"/>
              </a:rPr>
              <a:t>н</a:t>
            </a:r>
            <a:r>
              <a:rPr sz="1800" dirty="0">
                <a:latin typeface="Calibri"/>
                <a:cs typeface="Calibri"/>
              </a:rPr>
              <a:t>о-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spc="-10" dirty="0">
                <a:latin typeface="Calibri"/>
                <a:cs typeface="Calibri"/>
              </a:rPr>
              <a:t>дс</a:t>
            </a:r>
            <a:r>
              <a:rPr sz="1800" spc="-5" dirty="0">
                <a:latin typeface="Calibri"/>
                <a:cs typeface="Calibri"/>
              </a:rPr>
              <a:t>твенным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я</a:t>
            </a:r>
            <a:r>
              <a:rPr sz="1800" spc="-10" dirty="0">
                <a:latin typeface="Calibri"/>
                <a:cs typeface="Calibri"/>
              </a:rPr>
              <a:t>м</a:t>
            </a:r>
            <a:r>
              <a:rPr sz="1800" spc="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,	пыта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я	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5" dirty="0">
                <a:latin typeface="Calibri"/>
                <a:cs typeface="Calibri"/>
              </a:rPr>
              <a:t>м</a:t>
            </a:r>
            <a:r>
              <a:rPr sz="1800" spc="-5" dirty="0">
                <a:latin typeface="Calibri"/>
                <a:cs typeface="Calibri"/>
              </a:rPr>
              <a:t>о</a:t>
            </a:r>
            <a:r>
              <a:rPr sz="1800" spc="-10" dirty="0">
                <a:latin typeface="Calibri"/>
                <a:cs typeface="Calibri"/>
              </a:rPr>
              <a:t>с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5" dirty="0">
                <a:latin typeface="Calibri"/>
                <a:cs typeface="Calibri"/>
              </a:rPr>
              <a:t>оя</a:t>
            </a:r>
            <a:r>
              <a:rPr sz="1800" spc="-15" dirty="0">
                <a:latin typeface="Calibri"/>
                <a:cs typeface="Calibri"/>
              </a:rPr>
              <a:t>т</a:t>
            </a:r>
            <a:r>
              <a:rPr sz="1800" spc="-20" dirty="0">
                <a:latin typeface="Calibri"/>
                <a:cs typeface="Calibri"/>
              </a:rPr>
              <a:t>е</a:t>
            </a:r>
            <a:r>
              <a:rPr sz="1800" dirty="0">
                <a:latin typeface="Calibri"/>
                <a:cs typeface="Calibri"/>
              </a:rPr>
              <a:t>л</a:t>
            </a:r>
            <a:r>
              <a:rPr sz="1800" spc="-5" dirty="0">
                <a:latin typeface="Calibri"/>
                <a:cs typeface="Calibri"/>
              </a:rPr>
              <a:t>ь</a:t>
            </a:r>
            <a:r>
              <a:rPr sz="1800" dirty="0">
                <a:latin typeface="Calibri"/>
                <a:cs typeface="Calibri"/>
              </a:rPr>
              <a:t>но  </a:t>
            </a:r>
            <a:r>
              <a:rPr sz="1800" spc="-5" dirty="0">
                <a:latin typeface="Calibri"/>
                <a:cs typeface="Calibri"/>
              </a:rPr>
              <a:t>придумывать	объяснения	явлениям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88509" y="4832350"/>
            <a:ext cx="4333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8390" algn="l"/>
                <a:tab pos="1410335" algn="l"/>
                <a:tab pos="2623185" algn="l"/>
                <a:tab pos="3521075" algn="l"/>
              </a:tabLst>
            </a:pPr>
            <a:r>
              <a:rPr sz="1800" spc="-10" dirty="0">
                <a:latin typeface="Calibri"/>
                <a:cs typeface="Calibri"/>
              </a:rPr>
              <a:t>природы	</a:t>
            </a:r>
            <a:r>
              <a:rPr sz="1800" dirty="0">
                <a:latin typeface="Calibri"/>
                <a:cs typeface="Calibri"/>
              </a:rPr>
              <a:t>и	</a:t>
            </a:r>
            <a:r>
              <a:rPr sz="1800" spc="-5" dirty="0">
                <a:latin typeface="Calibri"/>
                <a:cs typeface="Calibri"/>
              </a:rPr>
              <a:t>поступкам	</a:t>
            </a:r>
            <a:r>
              <a:rPr sz="1800" spc="-15" dirty="0">
                <a:latin typeface="Calibri"/>
                <a:cs typeface="Calibri"/>
              </a:rPr>
              <a:t>людей;	</a:t>
            </a:r>
            <a:r>
              <a:rPr sz="1800" spc="-5" dirty="0">
                <a:latin typeface="Calibri"/>
                <a:cs typeface="Calibri"/>
              </a:rPr>
              <a:t>склонен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591" y="5106746"/>
            <a:ext cx="835977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наблюдать, </a:t>
            </a:r>
            <a:r>
              <a:rPr sz="1800" spc="-5" dirty="0">
                <a:latin typeface="Calibri"/>
                <a:cs typeface="Calibri"/>
              </a:rPr>
              <a:t>экспериментировать. </a:t>
            </a:r>
            <a:r>
              <a:rPr sz="1800" spc="-10" dirty="0">
                <a:latin typeface="Calibri"/>
                <a:cs typeface="Calibri"/>
              </a:rPr>
              <a:t>Обладает </a:t>
            </a:r>
            <a:r>
              <a:rPr sz="1800" spc="-5" dirty="0">
                <a:latin typeface="Calibri"/>
                <a:cs typeface="Calibri"/>
              </a:rPr>
              <a:t>начальными знаниями </a:t>
            </a:r>
            <a:r>
              <a:rPr sz="1800" dirty="0">
                <a:latin typeface="Calibri"/>
                <a:cs typeface="Calibri"/>
              </a:rPr>
              <a:t>о себе, о  </a:t>
            </a:r>
            <a:r>
              <a:rPr sz="1800" spc="-10" dirty="0">
                <a:latin typeface="Calibri"/>
                <a:cs typeface="Calibri"/>
              </a:rPr>
              <a:t>природном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5" dirty="0">
                <a:latin typeface="Calibri"/>
                <a:cs typeface="Calibri"/>
              </a:rPr>
              <a:t>социальном </a:t>
            </a:r>
            <a:r>
              <a:rPr sz="1800" dirty="0">
                <a:latin typeface="Calibri"/>
                <a:cs typeface="Calibri"/>
              </a:rPr>
              <a:t>мире, в </a:t>
            </a:r>
            <a:r>
              <a:rPr sz="1800" spc="-10" dirty="0">
                <a:latin typeface="Calibri"/>
                <a:cs typeface="Calibri"/>
              </a:rPr>
              <a:t>котором </a:t>
            </a:r>
            <a:r>
              <a:rPr sz="1800" spc="-5" dirty="0">
                <a:latin typeface="Calibri"/>
                <a:cs typeface="Calibri"/>
              </a:rPr>
              <a:t>он живет; знаком </a:t>
            </a:r>
            <a:r>
              <a:rPr sz="1800" dirty="0">
                <a:latin typeface="Calibri"/>
                <a:cs typeface="Calibri"/>
              </a:rPr>
              <a:t>с </a:t>
            </a:r>
            <a:r>
              <a:rPr sz="1800" spc="-5" dirty="0">
                <a:latin typeface="Calibri"/>
                <a:cs typeface="Calibri"/>
              </a:rPr>
              <a:t>произведениями  </a:t>
            </a:r>
            <a:r>
              <a:rPr sz="1800" spc="-10" dirty="0">
                <a:latin typeface="Calibri"/>
                <a:cs typeface="Calibri"/>
              </a:rPr>
              <a:t>детской </a:t>
            </a:r>
            <a:r>
              <a:rPr sz="1800" spc="-5" dirty="0">
                <a:latin typeface="Calibri"/>
                <a:cs typeface="Calibri"/>
              </a:rPr>
              <a:t>литературы, обладает </a:t>
            </a:r>
            <a:r>
              <a:rPr sz="1800" spc="-10" dirty="0">
                <a:latin typeface="Calibri"/>
                <a:cs typeface="Calibri"/>
              </a:rPr>
              <a:t>элементарными </a:t>
            </a:r>
            <a:r>
              <a:rPr sz="1800" spc="-5" dirty="0">
                <a:latin typeface="Calibri"/>
                <a:cs typeface="Calibri"/>
              </a:rPr>
              <a:t>представлениями </a:t>
            </a:r>
            <a:r>
              <a:rPr sz="1800" spc="5" dirty="0">
                <a:latin typeface="Calibri"/>
                <a:cs typeface="Calibri"/>
              </a:rPr>
              <a:t>из </a:t>
            </a:r>
            <a:r>
              <a:rPr sz="1800" spc="-5" dirty="0">
                <a:latin typeface="Calibri"/>
                <a:cs typeface="Calibri"/>
              </a:rPr>
              <a:t>области живой  </a:t>
            </a:r>
            <a:r>
              <a:rPr sz="1800" spc="-10" dirty="0">
                <a:latin typeface="Calibri"/>
                <a:cs typeface="Calibri"/>
              </a:rPr>
              <a:t>природы, </a:t>
            </a:r>
            <a:r>
              <a:rPr sz="1800" spc="-5" dirty="0">
                <a:latin typeface="Calibri"/>
                <a:cs typeface="Calibri"/>
              </a:rPr>
              <a:t>естествознания, </a:t>
            </a:r>
            <a:r>
              <a:rPr sz="1800" spc="-10" dirty="0">
                <a:latin typeface="Calibri"/>
                <a:cs typeface="Calibri"/>
              </a:rPr>
              <a:t>математики, </a:t>
            </a:r>
            <a:r>
              <a:rPr sz="1800" spc="-5" dirty="0">
                <a:latin typeface="Calibri"/>
                <a:cs typeface="Calibri"/>
              </a:rPr>
              <a:t>истории </a:t>
            </a:r>
            <a:r>
              <a:rPr sz="1800" dirty="0">
                <a:latin typeface="Calibri"/>
                <a:cs typeface="Calibri"/>
              </a:rPr>
              <a:t>и </a:t>
            </a:r>
            <a:r>
              <a:rPr sz="1800" spc="-15" dirty="0">
                <a:latin typeface="Calibri"/>
                <a:cs typeface="Calibri"/>
              </a:rPr>
              <a:t>т.п.; </a:t>
            </a:r>
            <a:r>
              <a:rPr sz="1800" dirty="0">
                <a:latin typeface="Calibri"/>
                <a:cs typeface="Calibri"/>
              </a:rPr>
              <a:t>ребенок </a:t>
            </a:r>
            <a:r>
              <a:rPr sz="1800" spc="-5" dirty="0">
                <a:latin typeface="Calibri"/>
                <a:cs typeface="Calibri"/>
              </a:rPr>
              <a:t>способен </a:t>
            </a:r>
            <a:r>
              <a:rPr sz="1800" dirty="0">
                <a:latin typeface="Calibri"/>
                <a:cs typeface="Calibri"/>
              </a:rPr>
              <a:t>к </a:t>
            </a:r>
            <a:r>
              <a:rPr sz="1800" spc="-5" dirty="0">
                <a:latin typeface="Calibri"/>
                <a:cs typeface="Calibri"/>
              </a:rPr>
              <a:t>принятию  собственных </a:t>
            </a:r>
            <a:r>
              <a:rPr sz="1800" dirty="0">
                <a:latin typeface="Calibri"/>
                <a:cs typeface="Calibri"/>
              </a:rPr>
              <a:t>решений, </a:t>
            </a:r>
            <a:r>
              <a:rPr sz="1800" spc="-5" dirty="0">
                <a:latin typeface="Calibri"/>
                <a:cs typeface="Calibri"/>
              </a:rPr>
              <a:t>опираясь на свои </a:t>
            </a:r>
            <a:r>
              <a:rPr sz="1800" dirty="0">
                <a:latin typeface="Calibri"/>
                <a:cs typeface="Calibri"/>
              </a:rPr>
              <a:t>знания и </a:t>
            </a:r>
            <a:r>
              <a:rPr sz="1800" spc="-5" dirty="0">
                <a:latin typeface="Calibri"/>
                <a:cs typeface="Calibri"/>
              </a:rPr>
              <a:t>умения </a:t>
            </a:r>
            <a:r>
              <a:rPr sz="1800" dirty="0">
                <a:latin typeface="Calibri"/>
                <a:cs typeface="Calibri"/>
              </a:rPr>
              <a:t>в </a:t>
            </a:r>
            <a:r>
              <a:rPr sz="1800" spc="-5" dirty="0">
                <a:latin typeface="Calibri"/>
                <a:cs typeface="Calibri"/>
              </a:rPr>
              <a:t>различных видах  деятельности.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902" y="298526"/>
            <a:ext cx="8061959" cy="93471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1905" algn="ctr">
              <a:lnSpc>
                <a:spcPct val="99000"/>
              </a:lnSpc>
              <a:spcBef>
                <a:spcPts val="130"/>
              </a:spcBef>
            </a:pPr>
            <a:r>
              <a:rPr sz="2000" spc="5" dirty="0"/>
              <a:t>К </a:t>
            </a:r>
            <a:r>
              <a:rPr sz="2000" spc="-5" dirty="0"/>
              <a:t>целевым </a:t>
            </a:r>
            <a:r>
              <a:rPr sz="2000" dirty="0"/>
              <a:t>ориентирам </a:t>
            </a:r>
            <a:r>
              <a:rPr sz="2000" spc="5" dirty="0"/>
              <a:t>ДО </a:t>
            </a:r>
            <a:r>
              <a:rPr sz="2000" dirty="0"/>
              <a:t>относятся </a:t>
            </a:r>
            <a:r>
              <a:rPr sz="2000" spc="-5" dirty="0"/>
              <a:t>следующие  социальные </a:t>
            </a:r>
            <a:r>
              <a:rPr sz="2000" dirty="0"/>
              <a:t>и </a:t>
            </a:r>
            <a:r>
              <a:rPr sz="2000" spc="-5" dirty="0"/>
              <a:t>психологические </a:t>
            </a:r>
            <a:r>
              <a:rPr sz="2000" dirty="0"/>
              <a:t>характеристики</a:t>
            </a:r>
            <a:r>
              <a:rPr sz="2000" spc="-80" dirty="0"/>
              <a:t> </a:t>
            </a:r>
            <a:r>
              <a:rPr sz="2000" dirty="0"/>
              <a:t>личности  </a:t>
            </a:r>
            <a:r>
              <a:rPr sz="2000" spc="-5" dirty="0"/>
              <a:t>ребёнка </a:t>
            </a:r>
            <a:r>
              <a:rPr sz="2000" dirty="0"/>
              <a:t>на </a:t>
            </a:r>
            <a:r>
              <a:rPr sz="2000" spc="-5" dirty="0"/>
              <a:t>этапе завершения дошкольного</a:t>
            </a:r>
            <a:r>
              <a:rPr sz="2000" spc="-60" dirty="0"/>
              <a:t> </a:t>
            </a:r>
            <a:r>
              <a:rPr sz="2000" dirty="0"/>
              <a:t>образования</a:t>
            </a:r>
            <a:r>
              <a:rPr sz="2000" b="0" dirty="0">
                <a:latin typeface="Georgia"/>
                <a:cs typeface="Georgia"/>
              </a:rPr>
              <a:t>: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7619"/>
            <a:ext cx="7887334" cy="45624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5" dirty="0">
                <a:latin typeface="Georgia"/>
                <a:cs typeface="Georgia"/>
              </a:rPr>
              <a:t>Инициативность и </a:t>
            </a:r>
            <a:r>
              <a:rPr sz="1600" spc="-10" dirty="0">
                <a:latin typeface="Georgia"/>
                <a:cs typeface="Georgia"/>
              </a:rPr>
              <a:t>самостоятельность </a:t>
            </a:r>
            <a:r>
              <a:rPr sz="1600" spc="-5" dirty="0">
                <a:latin typeface="Georgia"/>
                <a:cs typeface="Georgia"/>
              </a:rPr>
              <a:t>в </a:t>
            </a:r>
            <a:r>
              <a:rPr sz="1600" spc="-10" dirty="0">
                <a:latin typeface="Georgia"/>
                <a:cs typeface="Georgia"/>
              </a:rPr>
              <a:t>разных видах</a:t>
            </a:r>
            <a:r>
              <a:rPr sz="1600" spc="1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деятельности.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Способность выбирать себе род</a:t>
            </a:r>
            <a:r>
              <a:rPr sz="1600" spc="7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занятий.</a:t>
            </a:r>
            <a:endParaRPr sz="16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Уверенность </a:t>
            </a:r>
            <a:r>
              <a:rPr sz="1600" spc="-5" dirty="0">
                <a:latin typeface="Georgia"/>
                <a:cs typeface="Georgia"/>
              </a:rPr>
              <a:t>в </a:t>
            </a:r>
            <a:r>
              <a:rPr sz="1600" spc="-10" dirty="0">
                <a:latin typeface="Georgia"/>
                <a:cs typeface="Georgia"/>
              </a:rPr>
              <a:t>своих силах, </a:t>
            </a:r>
            <a:r>
              <a:rPr sz="1600" spc="-5" dirty="0">
                <a:latin typeface="Georgia"/>
                <a:cs typeface="Georgia"/>
              </a:rPr>
              <a:t>открыт </a:t>
            </a:r>
            <a:r>
              <a:rPr sz="1600" spc="-10" dirty="0">
                <a:latin typeface="Georgia"/>
                <a:cs typeface="Georgia"/>
              </a:rPr>
              <a:t>внешнему миру, </a:t>
            </a:r>
            <a:r>
              <a:rPr sz="1600" spc="-5" dirty="0">
                <a:latin typeface="Georgia"/>
                <a:cs typeface="Georgia"/>
              </a:rPr>
              <a:t>положительно относится к  </a:t>
            </a:r>
            <a:r>
              <a:rPr sz="1600" spc="-10" dirty="0">
                <a:latin typeface="Georgia"/>
                <a:cs typeface="Georgia"/>
              </a:rPr>
              <a:t>себе </a:t>
            </a:r>
            <a:r>
              <a:rPr sz="1600" spc="-5" dirty="0">
                <a:latin typeface="Georgia"/>
                <a:cs typeface="Georgia"/>
              </a:rPr>
              <a:t>и к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другим.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Обладание чувством собственного</a:t>
            </a:r>
            <a:r>
              <a:rPr sz="1600" spc="9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достоинства.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Взаимодействие со </a:t>
            </a:r>
            <a:r>
              <a:rPr sz="1600" spc="-5" dirty="0">
                <a:latin typeface="Georgia"/>
                <a:cs typeface="Georgia"/>
              </a:rPr>
              <a:t>сверстниками и</a:t>
            </a:r>
            <a:r>
              <a:rPr sz="1600" spc="114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взрослыми.</a:t>
            </a:r>
            <a:endParaRPr sz="1600">
              <a:latin typeface="Georgia"/>
              <a:cs typeface="Georgia"/>
            </a:endParaRPr>
          </a:p>
          <a:p>
            <a:pPr marL="355600" marR="77597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Проявление </a:t>
            </a:r>
            <a:r>
              <a:rPr sz="1600" spc="-5" dirty="0">
                <a:latin typeface="Georgia"/>
                <a:cs typeface="Georgia"/>
              </a:rPr>
              <a:t>в </a:t>
            </a:r>
            <a:r>
              <a:rPr sz="1600" spc="-10" dirty="0">
                <a:latin typeface="Georgia"/>
                <a:cs typeface="Georgia"/>
              </a:rPr>
              <a:t>различных видах деятельности </a:t>
            </a:r>
            <a:r>
              <a:rPr sz="1600" spc="-5" dirty="0">
                <a:latin typeface="Georgia"/>
                <a:cs typeface="Georgia"/>
              </a:rPr>
              <a:t>воображения, фантазии,  </a:t>
            </a:r>
            <a:r>
              <a:rPr sz="1600" spc="-10" dirty="0">
                <a:latin typeface="Georgia"/>
                <a:cs typeface="Georgia"/>
              </a:rPr>
              <a:t>творчества.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Подчинение разным </a:t>
            </a:r>
            <a:r>
              <a:rPr sz="1600" spc="-5" dirty="0">
                <a:latin typeface="Georgia"/>
                <a:cs typeface="Georgia"/>
              </a:rPr>
              <a:t>правилам и </a:t>
            </a:r>
            <a:r>
              <a:rPr sz="1600" spc="-10" dirty="0">
                <a:latin typeface="Georgia"/>
                <a:cs typeface="Georgia"/>
              </a:rPr>
              <a:t>социальным</a:t>
            </a:r>
            <a:r>
              <a:rPr sz="1600" spc="13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нормам.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Проявление творческих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способностей.</a:t>
            </a:r>
            <a:endParaRPr sz="1600">
              <a:latin typeface="Georgia"/>
              <a:cs typeface="Georgia"/>
            </a:endParaRPr>
          </a:p>
          <a:p>
            <a:pPr marL="355600" marR="37211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Способность контролировать свои движения </a:t>
            </a:r>
            <a:r>
              <a:rPr sz="1600" spc="-5" dirty="0">
                <a:latin typeface="Georgia"/>
                <a:cs typeface="Georgia"/>
              </a:rPr>
              <a:t>(уровень </a:t>
            </a:r>
            <a:r>
              <a:rPr sz="1600" spc="-10" dirty="0">
                <a:latin typeface="Georgia"/>
                <a:cs typeface="Georgia"/>
              </a:rPr>
              <a:t>развития крупной </a:t>
            </a:r>
            <a:r>
              <a:rPr sz="1600" spc="-5" dirty="0">
                <a:latin typeface="Georgia"/>
                <a:cs typeface="Georgia"/>
              </a:rPr>
              <a:t>и  </a:t>
            </a:r>
            <a:r>
              <a:rPr sz="1600" spc="-10" dirty="0">
                <a:latin typeface="Georgia"/>
                <a:cs typeface="Georgia"/>
              </a:rPr>
              <a:t>мелкой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моторики).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Способность </a:t>
            </a:r>
            <a:r>
              <a:rPr sz="1600" spc="-5" dirty="0">
                <a:latin typeface="Georgia"/>
                <a:cs typeface="Georgia"/>
              </a:rPr>
              <a:t>к </a:t>
            </a:r>
            <a:r>
              <a:rPr sz="1600" spc="-10" dirty="0">
                <a:latin typeface="Georgia"/>
                <a:cs typeface="Georgia"/>
              </a:rPr>
              <a:t>волевым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усилиям.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Проявление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любознательности.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Склонность </a:t>
            </a:r>
            <a:r>
              <a:rPr sz="1600" spc="-5" dirty="0">
                <a:latin typeface="Georgia"/>
                <a:cs typeface="Georgia"/>
              </a:rPr>
              <a:t>к наблюдению,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экспериментированию.</a:t>
            </a:r>
            <a:endParaRPr sz="1600">
              <a:latin typeface="Georgia"/>
              <a:cs typeface="Georgia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600" spc="-10" dirty="0">
                <a:latin typeface="Georgia"/>
                <a:cs typeface="Georgia"/>
              </a:rPr>
              <a:t>Способность </a:t>
            </a:r>
            <a:r>
              <a:rPr sz="1600" spc="-5" dirty="0">
                <a:latin typeface="Georgia"/>
                <a:cs typeface="Georgia"/>
              </a:rPr>
              <a:t>к принятию </a:t>
            </a:r>
            <a:r>
              <a:rPr sz="1600" spc="-10" dirty="0">
                <a:latin typeface="Georgia"/>
                <a:cs typeface="Georgia"/>
              </a:rPr>
              <a:t>собственных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решений.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2376" y="4857800"/>
            <a:ext cx="1388109" cy="1539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6683901"/>
            <a:ext cx="1034415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solidFill>
                  <a:srgbClr val="A6A6A6"/>
                </a:solidFill>
                <a:latin typeface="Times New Roman"/>
                <a:cs typeface="Times New Roman"/>
                <a:hlinkClick r:id="rId3"/>
              </a:rPr>
              <a:t>http://linda6035.ucoz.ru/</a:t>
            </a:r>
            <a:endParaRPr sz="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4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9325" y="570433"/>
            <a:ext cx="56216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/>
              <a:t>РАЗЛИЧНЫЕ </a:t>
            </a:r>
            <a:r>
              <a:rPr sz="2400" dirty="0"/>
              <a:t>ВИДЫ </a:t>
            </a:r>
            <a:r>
              <a:rPr sz="2400" spc="-5" dirty="0"/>
              <a:t>ДЕЯТЕЛЬНОСТИ</a:t>
            </a:r>
            <a:r>
              <a:rPr sz="2400" spc="-40" dirty="0"/>
              <a:t> </a:t>
            </a:r>
            <a:r>
              <a:rPr sz="2400" dirty="0"/>
              <a:t>ДЕТЕЙ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66115" y="1598675"/>
            <a:ext cx="2734056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2457" y="1593850"/>
            <a:ext cx="194056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27299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Младенческий</a:t>
            </a:r>
            <a:r>
              <a:rPr sz="1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возраст 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(2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мес.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 1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9163" y="2238756"/>
            <a:ext cx="2729483" cy="3909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84" y="2243327"/>
            <a:ext cx="2808732" cy="3177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216" y="2259076"/>
            <a:ext cx="2643505" cy="3823335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52705" rIns="0" bIns="0" rtlCol="0">
            <a:spAutoFit/>
          </a:bodyPr>
          <a:lstStyle/>
          <a:p>
            <a:pPr marL="198755" indent="-114935">
              <a:lnSpc>
                <a:spcPts val="1725"/>
              </a:lnSpc>
              <a:spcBef>
                <a:spcPts val="415"/>
              </a:spcBef>
              <a:buChar char="•"/>
              <a:tabLst>
                <a:tab pos="199390" algn="l"/>
              </a:tabLst>
            </a:pPr>
            <a:r>
              <a:rPr sz="1500" spc="-5" dirty="0">
                <a:latin typeface="Calibri"/>
                <a:cs typeface="Calibri"/>
              </a:rPr>
              <a:t>непосредственное</a:t>
            </a:r>
            <a:endParaRPr sz="1500">
              <a:latin typeface="Calibri"/>
              <a:cs typeface="Calibri"/>
            </a:endParaRPr>
          </a:p>
          <a:p>
            <a:pPr marL="198755">
              <a:lnSpc>
                <a:spcPts val="1645"/>
              </a:lnSpc>
            </a:pPr>
            <a:r>
              <a:rPr sz="1500" spc="-5" dirty="0">
                <a:latin typeface="Calibri"/>
                <a:cs typeface="Calibri"/>
              </a:rPr>
              <a:t>эмоциональное общение</a:t>
            </a:r>
            <a:r>
              <a:rPr sz="1500" dirty="0">
                <a:latin typeface="Calibri"/>
                <a:cs typeface="Calibri"/>
              </a:rPr>
              <a:t> с</a:t>
            </a:r>
            <a:endParaRPr sz="1500">
              <a:latin typeface="Calibri"/>
              <a:cs typeface="Calibri"/>
            </a:endParaRPr>
          </a:p>
          <a:p>
            <a:pPr marL="198755">
              <a:lnSpc>
                <a:spcPts val="1720"/>
              </a:lnSpc>
            </a:pPr>
            <a:r>
              <a:rPr sz="1500" spc="-5" dirty="0">
                <a:latin typeface="Calibri"/>
                <a:cs typeface="Calibri"/>
              </a:rPr>
              <a:t>взрослым,</a:t>
            </a:r>
            <a:endParaRPr sz="1500">
              <a:latin typeface="Calibri"/>
              <a:cs typeface="Calibri"/>
            </a:endParaRPr>
          </a:p>
          <a:p>
            <a:pPr marL="198755" marR="102870" indent="-114300">
              <a:lnSpc>
                <a:spcPts val="1639"/>
              </a:lnSpc>
              <a:spcBef>
                <a:spcPts val="320"/>
              </a:spcBef>
              <a:buChar char="•"/>
              <a:tabLst>
                <a:tab pos="199390" algn="l"/>
                <a:tab pos="2451735" algn="l"/>
              </a:tabLst>
            </a:pPr>
            <a:r>
              <a:rPr sz="1500" dirty="0">
                <a:latin typeface="Calibri"/>
                <a:cs typeface="Calibri"/>
              </a:rPr>
              <a:t>ман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15" dirty="0">
                <a:latin typeface="Calibri"/>
                <a:cs typeface="Calibri"/>
              </a:rPr>
              <a:t>п</a:t>
            </a:r>
            <a:r>
              <a:rPr sz="1500" spc="-45" dirty="0">
                <a:latin typeface="Calibri"/>
                <a:cs typeface="Calibri"/>
              </a:rPr>
              <a:t>у</a:t>
            </a:r>
            <a:r>
              <a:rPr sz="1500" spc="-5" dirty="0">
                <a:latin typeface="Calibri"/>
                <a:cs typeface="Calibri"/>
              </a:rPr>
              <a:t>лиров</a:t>
            </a:r>
            <a:r>
              <a:rPr sz="1500" dirty="0">
                <a:latin typeface="Calibri"/>
                <a:cs typeface="Calibri"/>
              </a:rPr>
              <a:t>ан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е	с  </a:t>
            </a:r>
            <a:r>
              <a:rPr sz="1500" spc="-5" dirty="0">
                <a:latin typeface="Calibri"/>
                <a:cs typeface="Calibri"/>
              </a:rPr>
              <a:t>предметами;</a:t>
            </a:r>
            <a:endParaRPr sz="1500">
              <a:latin typeface="Calibri"/>
              <a:cs typeface="Calibri"/>
            </a:endParaRPr>
          </a:p>
          <a:p>
            <a:pPr marL="241935" indent="-157480">
              <a:lnSpc>
                <a:spcPts val="173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sz="1500" spc="-5" dirty="0">
                <a:latin typeface="Calibri"/>
                <a:cs typeface="Calibri"/>
              </a:rPr>
              <a:t>познавательно-</a:t>
            </a:r>
            <a:endParaRPr sz="1500">
              <a:latin typeface="Calibri"/>
              <a:cs typeface="Calibri"/>
            </a:endParaRPr>
          </a:p>
          <a:p>
            <a:pPr marL="198755" marR="879475">
              <a:lnSpc>
                <a:spcPts val="1639"/>
              </a:lnSpc>
              <a:spcBef>
                <a:spcPts val="120"/>
              </a:spcBef>
            </a:pPr>
            <a:r>
              <a:rPr sz="1500" dirty="0">
                <a:latin typeface="Calibri"/>
                <a:cs typeface="Calibri"/>
              </a:rPr>
              <a:t>и</a:t>
            </a:r>
            <a:r>
              <a:rPr sz="1500" spc="-10" dirty="0">
                <a:latin typeface="Calibri"/>
                <a:cs typeface="Calibri"/>
              </a:rPr>
              <a:t>с</a:t>
            </a:r>
            <a:r>
              <a:rPr sz="1500" dirty="0">
                <a:latin typeface="Calibri"/>
                <a:cs typeface="Calibri"/>
              </a:rPr>
              <a:t>сл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10" dirty="0">
                <a:latin typeface="Calibri"/>
                <a:cs typeface="Calibri"/>
              </a:rPr>
              <a:t>д</a:t>
            </a:r>
            <a:r>
              <a:rPr sz="1500" spc="-5" dirty="0">
                <a:latin typeface="Calibri"/>
                <a:cs typeface="Calibri"/>
              </a:rPr>
              <a:t>ов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20" dirty="0">
                <a:latin typeface="Calibri"/>
                <a:cs typeface="Calibri"/>
              </a:rPr>
              <a:t>т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5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ьс</a:t>
            </a:r>
            <a:r>
              <a:rPr sz="1500" spc="-1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ие  </a:t>
            </a:r>
            <a:r>
              <a:rPr sz="1500" spc="-5" dirty="0">
                <a:latin typeface="Calibri"/>
                <a:cs typeface="Calibri"/>
              </a:rPr>
              <a:t>действия,</a:t>
            </a:r>
            <a:endParaRPr sz="1500">
              <a:latin typeface="Calibri"/>
              <a:cs typeface="Calibri"/>
            </a:endParaRPr>
          </a:p>
          <a:p>
            <a:pPr marL="198755" indent="-114935">
              <a:lnSpc>
                <a:spcPts val="1720"/>
              </a:lnSpc>
              <a:spcBef>
                <a:spcPts val="95"/>
              </a:spcBef>
              <a:buChar char="•"/>
              <a:tabLst>
                <a:tab pos="199390" algn="l"/>
              </a:tabLst>
            </a:pPr>
            <a:r>
              <a:rPr sz="1500" spc="-5" dirty="0">
                <a:latin typeface="Calibri"/>
                <a:cs typeface="Calibri"/>
              </a:rPr>
              <a:t>восприятие музыки,</a:t>
            </a:r>
            <a:r>
              <a:rPr sz="1500" spc="1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детских</a:t>
            </a:r>
            <a:endParaRPr sz="1500">
              <a:latin typeface="Calibri"/>
              <a:cs typeface="Calibri"/>
            </a:endParaRPr>
          </a:p>
          <a:p>
            <a:pPr marL="198755">
              <a:lnSpc>
                <a:spcPts val="1720"/>
              </a:lnSpc>
            </a:pPr>
            <a:r>
              <a:rPr sz="1500" spc="-5" dirty="0">
                <a:latin typeface="Calibri"/>
                <a:cs typeface="Calibri"/>
              </a:rPr>
              <a:t>песен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стихов,</a:t>
            </a:r>
            <a:endParaRPr sz="1500">
              <a:latin typeface="Calibri"/>
              <a:cs typeface="Calibri"/>
            </a:endParaRPr>
          </a:p>
          <a:p>
            <a:pPr marL="198755" indent="-114935">
              <a:lnSpc>
                <a:spcPct val="100000"/>
              </a:lnSpc>
              <a:spcBef>
                <a:spcPts val="135"/>
              </a:spcBef>
              <a:buChar char="•"/>
              <a:tabLst>
                <a:tab pos="199390" algn="l"/>
              </a:tabLst>
            </a:pPr>
            <a:r>
              <a:rPr sz="1500" spc="-5" dirty="0">
                <a:latin typeface="Calibri"/>
                <a:cs typeface="Calibri"/>
              </a:rPr>
              <a:t>двигательная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активность,</a:t>
            </a:r>
            <a:endParaRPr sz="1500">
              <a:latin typeface="Calibri"/>
              <a:cs typeface="Calibri"/>
            </a:endParaRPr>
          </a:p>
          <a:p>
            <a:pPr marL="198755" marR="427355" indent="-114300">
              <a:lnSpc>
                <a:spcPts val="1639"/>
              </a:lnSpc>
              <a:spcBef>
                <a:spcPts val="305"/>
              </a:spcBef>
              <a:buChar char="•"/>
              <a:tabLst>
                <a:tab pos="199390" algn="l"/>
              </a:tabLst>
            </a:pPr>
            <a:r>
              <a:rPr sz="1500" spc="-5" dirty="0">
                <a:latin typeface="Calibri"/>
                <a:cs typeface="Calibri"/>
              </a:rPr>
              <a:t>т</a:t>
            </a:r>
            <a:r>
              <a:rPr sz="1500" dirty="0">
                <a:latin typeface="Calibri"/>
                <a:cs typeface="Calibri"/>
              </a:rPr>
              <a:t>актильно</a:t>
            </a:r>
            <a:r>
              <a:rPr sz="1500" spc="-5" dirty="0">
                <a:latin typeface="Calibri"/>
                <a:cs typeface="Calibri"/>
              </a:rPr>
              <a:t>-дв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spc="-15" dirty="0">
                <a:latin typeface="Calibri"/>
                <a:cs typeface="Calibri"/>
              </a:rPr>
              <a:t>г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15" dirty="0">
                <a:latin typeface="Calibri"/>
                <a:cs typeface="Calibri"/>
              </a:rPr>
              <a:t>т</a:t>
            </a:r>
            <a:r>
              <a:rPr sz="1500" spc="-30" dirty="0">
                <a:latin typeface="Calibri"/>
                <a:cs typeface="Calibri"/>
              </a:rPr>
              <a:t>е</a:t>
            </a:r>
            <a:r>
              <a:rPr sz="1500" spc="-5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ьные  игры.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69920" y="1598675"/>
            <a:ext cx="2734056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80865" y="1593850"/>
            <a:ext cx="131191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904" marR="5080" indent="-243840">
              <a:lnSpc>
                <a:spcPct val="127299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Ранний</a:t>
            </a:r>
            <a:r>
              <a:rPr sz="15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возраст 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(1 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г.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 3</a:t>
            </a: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Calibri"/>
                <a:cs typeface="Calibri"/>
              </a:rPr>
              <a:t>г.)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71444" y="2238756"/>
            <a:ext cx="2729483" cy="390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40964" y="2243327"/>
            <a:ext cx="2846832" cy="3805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4687" y="2259076"/>
            <a:ext cx="2643505" cy="3823335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72390" rIns="0" bIns="0" rtlCol="0">
            <a:spAutoFit/>
          </a:bodyPr>
          <a:lstStyle/>
          <a:p>
            <a:pPr marL="199390" marR="100965" indent="-114300" algn="just">
              <a:lnSpc>
                <a:spcPct val="91400"/>
              </a:lnSpc>
              <a:spcBef>
                <a:spcPts val="570"/>
              </a:spcBef>
              <a:buChar char="•"/>
              <a:tabLst>
                <a:tab pos="200025" algn="l"/>
              </a:tabLst>
            </a:pPr>
            <a:r>
              <a:rPr sz="1500" spc="-5" dirty="0">
                <a:latin typeface="Calibri"/>
                <a:cs typeface="Calibri"/>
              </a:rPr>
              <a:t>предметная деятельность </a:t>
            </a:r>
            <a:r>
              <a:rPr sz="1500" dirty="0">
                <a:latin typeface="Calibri"/>
                <a:cs typeface="Calibri"/>
              </a:rPr>
              <a:t>и  игры с </a:t>
            </a:r>
            <a:r>
              <a:rPr sz="1500" spc="-5" dirty="0">
                <a:latin typeface="Calibri"/>
                <a:cs typeface="Calibri"/>
              </a:rPr>
              <a:t>составными </a:t>
            </a:r>
            <a:r>
              <a:rPr sz="1500" dirty="0">
                <a:latin typeface="Calibri"/>
                <a:cs typeface="Calibri"/>
              </a:rPr>
              <a:t>и  динамическими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игрушками;</a:t>
            </a:r>
            <a:endParaRPr sz="1500">
              <a:latin typeface="Calibri"/>
              <a:cs typeface="Calibri"/>
            </a:endParaRPr>
          </a:p>
          <a:p>
            <a:pPr marL="199390" marR="102235" indent="-114300" algn="just">
              <a:lnSpc>
                <a:spcPts val="1639"/>
              </a:lnSpc>
              <a:spcBef>
                <a:spcPts val="320"/>
              </a:spcBef>
              <a:buChar char="•"/>
              <a:tabLst>
                <a:tab pos="200025" algn="l"/>
              </a:tabLst>
            </a:pPr>
            <a:r>
              <a:rPr sz="1500" spc="-5" dirty="0">
                <a:latin typeface="Calibri"/>
                <a:cs typeface="Calibri"/>
              </a:rPr>
              <a:t>экспериментирование </a:t>
            </a:r>
            <a:r>
              <a:rPr sz="1500" dirty="0">
                <a:latin typeface="Calibri"/>
                <a:cs typeface="Calibri"/>
              </a:rPr>
              <a:t>с  </a:t>
            </a:r>
            <a:r>
              <a:rPr sz="1500" spc="-5" dirty="0">
                <a:latin typeface="Calibri"/>
                <a:cs typeface="Calibri"/>
              </a:rPr>
              <a:t>материалами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веществами,</a:t>
            </a:r>
            <a:endParaRPr sz="1500">
              <a:latin typeface="Calibri"/>
              <a:cs typeface="Calibri"/>
            </a:endParaRPr>
          </a:p>
          <a:p>
            <a:pPr marL="199390" marR="102235" indent="-114300" algn="just">
              <a:lnSpc>
                <a:spcPct val="91600"/>
              </a:lnSpc>
              <a:spcBef>
                <a:spcPts val="250"/>
              </a:spcBef>
              <a:buChar char="•"/>
              <a:tabLst>
                <a:tab pos="200025" algn="l"/>
                <a:tab pos="2231390" algn="l"/>
              </a:tabLst>
            </a:pPr>
            <a:r>
              <a:rPr sz="1500" spc="-5" dirty="0">
                <a:latin typeface="Calibri"/>
                <a:cs typeface="Calibri"/>
              </a:rPr>
              <a:t>общение </a:t>
            </a:r>
            <a:r>
              <a:rPr sz="1500" dirty="0">
                <a:latin typeface="Calibri"/>
                <a:cs typeface="Calibri"/>
              </a:rPr>
              <a:t>с </a:t>
            </a:r>
            <a:r>
              <a:rPr sz="1500" spc="-5" dirty="0">
                <a:latin typeface="Calibri"/>
                <a:cs typeface="Calibri"/>
              </a:rPr>
              <a:t>взрослым </a:t>
            </a:r>
            <a:r>
              <a:rPr sz="1500" dirty="0">
                <a:latin typeface="Calibri"/>
                <a:cs typeface="Calibri"/>
              </a:rPr>
              <a:t>и  </a:t>
            </a:r>
            <a:r>
              <a:rPr sz="1500" spc="-5" dirty="0">
                <a:latin typeface="Calibri"/>
                <a:cs typeface="Calibri"/>
              </a:rPr>
              <a:t>совместные </a:t>
            </a:r>
            <a:r>
              <a:rPr sz="1500" dirty="0">
                <a:latin typeface="Calibri"/>
                <a:cs typeface="Calibri"/>
              </a:rPr>
              <a:t>игры со  сверстни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а</a:t>
            </a:r>
            <a:r>
              <a:rPr sz="1500" spc="-5" dirty="0">
                <a:latin typeface="Calibri"/>
                <a:cs typeface="Calibri"/>
              </a:rPr>
              <a:t>м</a:t>
            </a:r>
            <a:r>
              <a:rPr sz="1500" dirty="0">
                <a:latin typeface="Calibri"/>
                <a:cs typeface="Calibri"/>
              </a:rPr>
              <a:t>и	п</a:t>
            </a:r>
            <a:r>
              <a:rPr sz="1500" spc="-40" dirty="0">
                <a:latin typeface="Calibri"/>
                <a:cs typeface="Calibri"/>
              </a:rPr>
              <a:t>о</a:t>
            </a:r>
            <a:r>
              <a:rPr sz="1500" dirty="0">
                <a:latin typeface="Calibri"/>
                <a:cs typeface="Calibri"/>
              </a:rPr>
              <a:t>д  </a:t>
            </a:r>
            <a:r>
              <a:rPr sz="1500" spc="-10" dirty="0">
                <a:latin typeface="Calibri"/>
                <a:cs typeface="Calibri"/>
              </a:rPr>
              <a:t>руководством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взрослого,</a:t>
            </a:r>
            <a:endParaRPr sz="1500">
              <a:latin typeface="Calibri"/>
              <a:cs typeface="Calibri"/>
            </a:endParaRPr>
          </a:p>
          <a:p>
            <a:pPr marL="199390" marR="102235" indent="-114300" algn="just">
              <a:lnSpc>
                <a:spcPct val="91700"/>
              </a:lnSpc>
              <a:spcBef>
                <a:spcPts val="270"/>
              </a:spcBef>
              <a:buChar char="•"/>
              <a:tabLst>
                <a:tab pos="200025" algn="l"/>
                <a:tab pos="2429510" algn="l"/>
              </a:tabLst>
            </a:pPr>
            <a:r>
              <a:rPr sz="1500" dirty="0">
                <a:latin typeface="Calibri"/>
                <a:cs typeface="Calibri"/>
              </a:rPr>
              <a:t>са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5" dirty="0">
                <a:latin typeface="Calibri"/>
                <a:cs typeface="Calibri"/>
              </a:rPr>
              <a:t>оо</a:t>
            </a:r>
            <a:r>
              <a:rPr sz="1500" spc="5" dirty="0">
                <a:latin typeface="Calibri"/>
                <a:cs typeface="Calibri"/>
              </a:rPr>
              <a:t>б</a:t>
            </a:r>
            <a:r>
              <a:rPr sz="1500" spc="-15" dirty="0">
                <a:latin typeface="Calibri"/>
                <a:cs typeface="Calibri"/>
              </a:rPr>
              <a:t>с</a:t>
            </a:r>
            <a:r>
              <a:rPr sz="1500" spc="-5" dirty="0">
                <a:latin typeface="Calibri"/>
                <a:cs typeface="Calibri"/>
              </a:rPr>
              <a:t>л</a:t>
            </a:r>
            <a:r>
              <a:rPr sz="1500" spc="5" dirty="0">
                <a:latin typeface="Calibri"/>
                <a:cs typeface="Calibri"/>
              </a:rPr>
              <a:t>у</a:t>
            </a:r>
            <a:r>
              <a:rPr sz="1500" dirty="0">
                <a:latin typeface="Calibri"/>
                <a:cs typeface="Calibri"/>
              </a:rPr>
              <a:t>жи</a:t>
            </a:r>
            <a:r>
              <a:rPr sz="1500" spc="-10" dirty="0">
                <a:latin typeface="Calibri"/>
                <a:cs typeface="Calibri"/>
              </a:rPr>
              <a:t>в</a:t>
            </a:r>
            <a:r>
              <a:rPr sz="1500" dirty="0">
                <a:latin typeface="Calibri"/>
                <a:cs typeface="Calibri"/>
              </a:rPr>
              <a:t>ан</a:t>
            </a:r>
            <a:r>
              <a:rPr sz="1500" spc="-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е	и  </a:t>
            </a:r>
            <a:r>
              <a:rPr sz="1500" spc="-5" dirty="0">
                <a:latin typeface="Calibri"/>
                <a:cs typeface="Calibri"/>
              </a:rPr>
              <a:t>действия </a:t>
            </a:r>
            <a:r>
              <a:rPr sz="1500" dirty="0">
                <a:latin typeface="Calibri"/>
                <a:cs typeface="Calibri"/>
              </a:rPr>
              <a:t>с </a:t>
            </a:r>
            <a:r>
              <a:rPr sz="1500" spc="-5" dirty="0">
                <a:latin typeface="Calibri"/>
                <a:cs typeface="Calibri"/>
              </a:rPr>
              <a:t>бытовыми  </a:t>
            </a:r>
            <a:r>
              <a:rPr sz="1500" spc="-10" dirty="0">
                <a:latin typeface="Calibri"/>
                <a:cs typeface="Calibri"/>
              </a:rPr>
              <a:t>предметами-орудиями,</a:t>
            </a:r>
            <a:endParaRPr sz="1500">
              <a:latin typeface="Calibri"/>
              <a:cs typeface="Calibri"/>
            </a:endParaRPr>
          </a:p>
          <a:p>
            <a:pPr marL="199390" marR="100965" indent="-114300" algn="just">
              <a:lnSpc>
                <a:spcPts val="1660"/>
              </a:lnSpc>
              <a:spcBef>
                <a:spcPts val="290"/>
              </a:spcBef>
              <a:buChar char="•"/>
              <a:tabLst>
                <a:tab pos="242570" algn="l"/>
                <a:tab pos="1957070" algn="l"/>
              </a:tabLst>
            </a:pPr>
            <a:r>
              <a:rPr sz="1500" dirty="0">
                <a:latin typeface="Calibri"/>
                <a:cs typeface="Calibri"/>
              </a:rPr>
              <a:t>восприятие </a:t>
            </a:r>
            <a:r>
              <a:rPr sz="1500" spc="-5" dirty="0">
                <a:latin typeface="Calibri"/>
                <a:cs typeface="Calibri"/>
              </a:rPr>
              <a:t>смысла музыки,  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-2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азок,	сти</a:t>
            </a:r>
            <a:r>
              <a:rPr sz="1500" spc="-25" dirty="0">
                <a:latin typeface="Calibri"/>
                <a:cs typeface="Calibri"/>
              </a:rPr>
              <a:t>х</a:t>
            </a:r>
            <a:r>
              <a:rPr sz="1500" spc="-5" dirty="0">
                <a:latin typeface="Calibri"/>
                <a:cs typeface="Calibri"/>
              </a:rPr>
              <a:t>ов,</a:t>
            </a:r>
            <a:endParaRPr sz="1500">
              <a:latin typeface="Calibri"/>
              <a:cs typeface="Calibri"/>
            </a:endParaRPr>
          </a:p>
          <a:p>
            <a:pPr marL="199390" algn="just">
              <a:lnSpc>
                <a:spcPts val="1610"/>
              </a:lnSpc>
            </a:pPr>
            <a:r>
              <a:rPr sz="1500" spc="-5" dirty="0">
                <a:latin typeface="Calibri"/>
                <a:cs typeface="Calibri"/>
              </a:rPr>
              <a:t>рассматривание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картинок,</a:t>
            </a:r>
            <a:endParaRPr sz="1500">
              <a:latin typeface="Calibri"/>
              <a:cs typeface="Calibri"/>
            </a:endParaRPr>
          </a:p>
          <a:p>
            <a:pPr marL="199390" indent="-114935" algn="just">
              <a:lnSpc>
                <a:spcPct val="100000"/>
              </a:lnSpc>
              <a:spcBef>
                <a:spcPts val="120"/>
              </a:spcBef>
              <a:buChar char="•"/>
              <a:tabLst>
                <a:tab pos="200025" algn="l"/>
              </a:tabLst>
            </a:pPr>
            <a:r>
              <a:rPr sz="1500" spc="-10" dirty="0">
                <a:latin typeface="Calibri"/>
                <a:cs typeface="Calibri"/>
              </a:rPr>
              <a:t>двигательная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активность.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2200" y="1598675"/>
            <a:ext cx="2734055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638290" y="1593850"/>
            <a:ext cx="1800860" cy="607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0059" marR="5080" indent="-467995">
              <a:lnSpc>
                <a:spcPct val="127299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Calibri"/>
                <a:cs typeface="Calibri"/>
              </a:rPr>
              <a:t>Дошкольный</a:t>
            </a:r>
            <a:r>
              <a:rPr sz="15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возраст 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(3 </a:t>
            </a:r>
            <a:r>
              <a:rPr sz="1500" b="1" spc="-35" dirty="0">
                <a:solidFill>
                  <a:srgbClr val="FFFFFF"/>
                </a:solidFill>
                <a:latin typeface="Calibri"/>
                <a:cs typeface="Calibri"/>
              </a:rPr>
              <a:t>г. </a:t>
            </a:r>
            <a:r>
              <a:rPr sz="1500" b="1" dirty="0">
                <a:solidFill>
                  <a:srgbClr val="FFFFFF"/>
                </a:solidFill>
                <a:latin typeface="Calibri"/>
                <a:cs typeface="Calibri"/>
              </a:rPr>
              <a:t>– 8 </a:t>
            </a:r>
            <a:r>
              <a:rPr sz="1500" b="1" spc="-5" dirty="0">
                <a:solidFill>
                  <a:srgbClr val="FFFFFF"/>
                </a:solidFill>
                <a:latin typeface="Calibri"/>
                <a:cs typeface="Calibri"/>
              </a:rPr>
              <a:t>л.)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73723" y="2238756"/>
            <a:ext cx="2729483" cy="3909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43244" y="2243327"/>
            <a:ext cx="2808731" cy="3456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17094" y="2259076"/>
            <a:ext cx="2643505" cy="3823335"/>
          </a:xfrm>
          <a:prstGeom prst="rect">
            <a:avLst/>
          </a:prstGeom>
          <a:solidFill>
            <a:srgbClr val="DEE7D1">
              <a:alpha val="90194"/>
            </a:srgbClr>
          </a:solidFill>
        </p:spPr>
        <p:txBody>
          <a:bodyPr vert="horz" wrap="square" lIns="0" tIns="52705" rIns="0" bIns="0" rtlCol="0">
            <a:spAutoFit/>
          </a:bodyPr>
          <a:lstStyle/>
          <a:p>
            <a:pPr marL="200025" indent="-114935">
              <a:lnSpc>
                <a:spcPct val="100000"/>
              </a:lnSpc>
              <a:spcBef>
                <a:spcPts val="415"/>
              </a:spcBef>
              <a:buChar char="•"/>
              <a:tabLst>
                <a:tab pos="200660" algn="l"/>
              </a:tabLst>
            </a:pPr>
            <a:r>
              <a:rPr sz="1500" spc="-5" dirty="0">
                <a:latin typeface="Calibri"/>
                <a:cs typeface="Calibri"/>
              </a:rPr>
              <a:t>игровая,</a:t>
            </a:r>
            <a:endParaRPr sz="1500">
              <a:latin typeface="Calibri"/>
              <a:cs typeface="Calibri"/>
            </a:endParaRPr>
          </a:p>
          <a:p>
            <a:pPr marL="242570" indent="-157480">
              <a:lnSpc>
                <a:spcPct val="100000"/>
              </a:lnSpc>
              <a:spcBef>
                <a:spcPts val="125"/>
              </a:spcBef>
              <a:buChar char="•"/>
              <a:tabLst>
                <a:tab pos="243204" algn="l"/>
              </a:tabLst>
            </a:pPr>
            <a:r>
              <a:rPr sz="1500" spc="-5" dirty="0">
                <a:latin typeface="Calibri"/>
                <a:cs typeface="Calibri"/>
              </a:rPr>
              <a:t>коммуникативная,</a:t>
            </a:r>
            <a:endParaRPr sz="1500">
              <a:latin typeface="Calibri"/>
              <a:cs typeface="Calibri"/>
            </a:endParaRPr>
          </a:p>
          <a:p>
            <a:pPr marL="242570" indent="-157480">
              <a:lnSpc>
                <a:spcPts val="1730"/>
              </a:lnSpc>
              <a:spcBef>
                <a:spcPts val="120"/>
              </a:spcBef>
              <a:buChar char="•"/>
              <a:tabLst>
                <a:tab pos="243204" algn="l"/>
              </a:tabLst>
            </a:pPr>
            <a:r>
              <a:rPr sz="1500" spc="-5" dirty="0">
                <a:latin typeface="Calibri"/>
                <a:cs typeface="Calibri"/>
              </a:rPr>
              <a:t>познавательно-</a:t>
            </a:r>
            <a:endParaRPr sz="1500">
              <a:latin typeface="Calibri"/>
              <a:cs typeface="Calibri"/>
            </a:endParaRPr>
          </a:p>
          <a:p>
            <a:pPr marL="200025">
              <a:lnSpc>
                <a:spcPts val="1730"/>
              </a:lnSpc>
            </a:pPr>
            <a:r>
              <a:rPr sz="1500" spc="-10" dirty="0">
                <a:latin typeface="Calibri"/>
                <a:cs typeface="Calibri"/>
              </a:rPr>
              <a:t>исследовательская,</a:t>
            </a:r>
            <a:endParaRPr sz="1500">
              <a:latin typeface="Calibri"/>
              <a:cs typeface="Calibri"/>
            </a:endParaRPr>
          </a:p>
          <a:p>
            <a:pPr marL="242570" indent="-157480">
              <a:lnSpc>
                <a:spcPts val="1720"/>
              </a:lnSpc>
              <a:spcBef>
                <a:spcPts val="120"/>
              </a:spcBef>
              <a:buChar char="•"/>
              <a:tabLst>
                <a:tab pos="243204" algn="l"/>
              </a:tabLst>
            </a:pPr>
            <a:r>
              <a:rPr sz="1500" dirty="0">
                <a:latin typeface="Calibri"/>
                <a:cs typeface="Calibri"/>
              </a:rPr>
              <a:t>восприятие</a:t>
            </a:r>
            <a:endParaRPr sz="1500">
              <a:latin typeface="Calibri"/>
              <a:cs typeface="Calibri"/>
            </a:endParaRPr>
          </a:p>
          <a:p>
            <a:pPr marL="200025" marR="99695">
              <a:lnSpc>
                <a:spcPts val="1639"/>
              </a:lnSpc>
              <a:spcBef>
                <a:spcPts val="110"/>
              </a:spcBef>
            </a:pPr>
            <a:r>
              <a:rPr sz="1500" spc="-10" dirty="0">
                <a:latin typeface="Calibri"/>
                <a:cs typeface="Calibri"/>
              </a:rPr>
              <a:t>художественной </a:t>
            </a:r>
            <a:r>
              <a:rPr sz="1500" spc="-5" dirty="0">
                <a:latin typeface="Calibri"/>
                <a:cs typeface="Calibri"/>
              </a:rPr>
              <a:t>литературы  </a:t>
            </a:r>
            <a:r>
              <a:rPr sz="1500" dirty="0">
                <a:latin typeface="Calibri"/>
                <a:cs typeface="Calibri"/>
              </a:rPr>
              <a:t>и</a:t>
            </a:r>
            <a:r>
              <a:rPr sz="1500" spc="-5" dirty="0">
                <a:latin typeface="Calibri"/>
                <a:cs typeface="Calibri"/>
              </a:rPr>
              <a:t> фольклора,</a:t>
            </a:r>
            <a:endParaRPr sz="1500">
              <a:latin typeface="Calibri"/>
              <a:cs typeface="Calibri"/>
            </a:endParaRPr>
          </a:p>
          <a:p>
            <a:pPr marL="200025" marR="102235" indent="-114300" algn="just">
              <a:lnSpc>
                <a:spcPct val="91400"/>
              </a:lnSpc>
              <a:spcBef>
                <a:spcPts val="260"/>
              </a:spcBef>
              <a:buChar char="•"/>
              <a:tabLst>
                <a:tab pos="243204" algn="l"/>
                <a:tab pos="2429510" algn="l"/>
              </a:tabLst>
            </a:pPr>
            <a:r>
              <a:rPr sz="1500" dirty="0">
                <a:latin typeface="Calibri"/>
                <a:cs typeface="Calibri"/>
              </a:rPr>
              <a:t>са</a:t>
            </a:r>
            <a:r>
              <a:rPr sz="1500" spc="5" dirty="0">
                <a:latin typeface="Calibri"/>
                <a:cs typeface="Calibri"/>
              </a:rPr>
              <a:t>м</a:t>
            </a:r>
            <a:r>
              <a:rPr sz="1500" spc="-5" dirty="0">
                <a:latin typeface="Calibri"/>
                <a:cs typeface="Calibri"/>
              </a:rPr>
              <a:t>оо</a:t>
            </a:r>
            <a:r>
              <a:rPr sz="1500" spc="5" dirty="0">
                <a:latin typeface="Calibri"/>
                <a:cs typeface="Calibri"/>
              </a:rPr>
              <a:t>б</a:t>
            </a:r>
            <a:r>
              <a:rPr sz="1500" dirty="0">
                <a:latin typeface="Calibri"/>
                <a:cs typeface="Calibri"/>
              </a:rPr>
              <a:t>с</a:t>
            </a:r>
            <a:r>
              <a:rPr sz="1500" spc="-10" dirty="0">
                <a:latin typeface="Calibri"/>
                <a:cs typeface="Calibri"/>
              </a:rPr>
              <a:t>л</a:t>
            </a:r>
            <a:r>
              <a:rPr sz="1500" dirty="0">
                <a:latin typeface="Calibri"/>
                <a:cs typeface="Calibri"/>
              </a:rPr>
              <a:t>уж</a:t>
            </a:r>
            <a:r>
              <a:rPr sz="1500" spc="5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в</a:t>
            </a:r>
            <a:r>
              <a:rPr sz="1500" spc="-10" dirty="0">
                <a:latin typeface="Calibri"/>
                <a:cs typeface="Calibri"/>
              </a:rPr>
              <a:t>а</a:t>
            </a:r>
            <a:r>
              <a:rPr sz="1500" dirty="0">
                <a:latin typeface="Calibri"/>
                <a:cs typeface="Calibri"/>
              </a:rPr>
              <a:t>н</a:t>
            </a:r>
            <a:r>
              <a:rPr sz="1500" spc="-10" dirty="0">
                <a:latin typeface="Calibri"/>
                <a:cs typeface="Calibri"/>
              </a:rPr>
              <a:t>и</a:t>
            </a:r>
            <a:r>
              <a:rPr sz="1500" dirty="0">
                <a:latin typeface="Calibri"/>
                <a:cs typeface="Calibri"/>
              </a:rPr>
              <a:t>е	и  </a:t>
            </a:r>
            <a:r>
              <a:rPr sz="1500" spc="-5" dirty="0">
                <a:latin typeface="Calibri"/>
                <a:cs typeface="Calibri"/>
              </a:rPr>
              <a:t>элементарный бытовой  труд,</a:t>
            </a:r>
            <a:endParaRPr sz="1500">
              <a:latin typeface="Calibri"/>
              <a:cs typeface="Calibri"/>
            </a:endParaRPr>
          </a:p>
          <a:p>
            <a:pPr marL="200025" indent="-114935" algn="just">
              <a:lnSpc>
                <a:spcPct val="100000"/>
              </a:lnSpc>
              <a:spcBef>
                <a:spcPts val="120"/>
              </a:spcBef>
              <a:buChar char="•"/>
              <a:tabLst>
                <a:tab pos="200660" algn="l"/>
              </a:tabLst>
            </a:pPr>
            <a:r>
              <a:rPr sz="1500" spc="-5" dirty="0">
                <a:latin typeface="Calibri"/>
                <a:cs typeface="Calibri"/>
              </a:rPr>
              <a:t>изобразительная,</a:t>
            </a:r>
            <a:endParaRPr sz="1500">
              <a:latin typeface="Calibri"/>
              <a:cs typeface="Calibri"/>
            </a:endParaRPr>
          </a:p>
          <a:p>
            <a:pPr marL="242570" indent="-157480" algn="just">
              <a:lnSpc>
                <a:spcPct val="100000"/>
              </a:lnSpc>
              <a:spcBef>
                <a:spcPts val="135"/>
              </a:spcBef>
              <a:buChar char="•"/>
              <a:tabLst>
                <a:tab pos="243204" algn="l"/>
              </a:tabLst>
            </a:pPr>
            <a:r>
              <a:rPr sz="1500" spc="-5" dirty="0">
                <a:latin typeface="Calibri"/>
                <a:cs typeface="Calibri"/>
              </a:rPr>
              <a:t>музыкальная,</a:t>
            </a:r>
            <a:endParaRPr sz="1500">
              <a:latin typeface="Calibri"/>
              <a:cs typeface="Calibri"/>
            </a:endParaRPr>
          </a:p>
          <a:p>
            <a:pPr marL="200025" marR="102870" indent="-114300" algn="just">
              <a:lnSpc>
                <a:spcPts val="1639"/>
              </a:lnSpc>
              <a:spcBef>
                <a:spcPts val="305"/>
              </a:spcBef>
              <a:buChar char="•"/>
              <a:tabLst>
                <a:tab pos="243204" algn="l"/>
              </a:tabLst>
            </a:pPr>
            <a:r>
              <a:rPr sz="1500" spc="-10" dirty="0">
                <a:latin typeface="Calibri"/>
                <a:cs typeface="Calibri"/>
              </a:rPr>
              <a:t>двигательная </a:t>
            </a:r>
            <a:r>
              <a:rPr sz="1500" spc="-5" dirty="0">
                <a:latin typeface="Calibri"/>
                <a:cs typeface="Calibri"/>
              </a:rPr>
              <a:t>активность  ребенка.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214375"/>
            <a:ext cx="1285875" cy="12858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842" y="319862"/>
            <a:ext cx="66890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Условия, </a:t>
            </a:r>
            <a:r>
              <a:rPr spc="-20" dirty="0"/>
              <a:t>необходимые </a:t>
            </a:r>
            <a:r>
              <a:rPr spc="-5" dirty="0"/>
              <a:t>для создания  </a:t>
            </a:r>
            <a:r>
              <a:rPr dirty="0"/>
              <a:t>социальной </a:t>
            </a:r>
            <a:r>
              <a:rPr spc="-5" dirty="0"/>
              <a:t>ситуации </a:t>
            </a:r>
            <a:r>
              <a:rPr dirty="0"/>
              <a:t>развития</a:t>
            </a:r>
            <a:r>
              <a:rPr spc="-70" dirty="0"/>
              <a:t> </a:t>
            </a:r>
            <a:r>
              <a:rPr spc="-15" dirty="0"/>
              <a:t>детей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964" y="1400555"/>
            <a:ext cx="1338072" cy="1860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5653" y="2044064"/>
            <a:ext cx="1057910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635" algn="ctr">
              <a:lnSpc>
                <a:spcPts val="1210"/>
              </a:lnSpc>
              <a:spcBef>
                <a:spcPts val="235"/>
              </a:spcBef>
            </a:pP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Обеспечение  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эм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ци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л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ь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го  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благополучия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13688" y="1409700"/>
            <a:ext cx="7737348" cy="1235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7992" y="1699920"/>
            <a:ext cx="6964680" cy="5467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29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непосредственное общение </a:t>
            </a:r>
            <a:r>
              <a:rPr sz="1600" spc="-5" dirty="0">
                <a:latin typeface="Calibri"/>
                <a:cs typeface="Calibri"/>
              </a:rPr>
              <a:t>с </a:t>
            </a:r>
            <a:r>
              <a:rPr sz="1600" spc="-10" dirty="0">
                <a:latin typeface="Calibri"/>
                <a:cs typeface="Calibri"/>
              </a:rPr>
              <a:t>каждым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ребенком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3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уважительное </a:t>
            </a:r>
            <a:r>
              <a:rPr sz="1600" spc="-5" dirty="0">
                <a:latin typeface="Calibri"/>
                <a:cs typeface="Calibri"/>
              </a:rPr>
              <a:t>отношение к </a:t>
            </a:r>
            <a:r>
              <a:rPr sz="1600" spc="-10" dirty="0">
                <a:latin typeface="Calibri"/>
                <a:cs typeface="Calibri"/>
              </a:rPr>
              <a:t>каждому ребенку, </a:t>
            </a:r>
            <a:r>
              <a:rPr sz="1600" spc="-5" dirty="0">
                <a:latin typeface="Calibri"/>
                <a:cs typeface="Calibri"/>
              </a:rPr>
              <a:t>к </a:t>
            </a:r>
            <a:r>
              <a:rPr sz="1600" spc="-10" dirty="0">
                <a:latin typeface="Calibri"/>
                <a:cs typeface="Calibri"/>
              </a:rPr>
              <a:t>его </a:t>
            </a:r>
            <a:r>
              <a:rPr sz="1600" spc="-5" dirty="0">
                <a:latin typeface="Calibri"/>
                <a:cs typeface="Calibri"/>
              </a:rPr>
              <a:t>чувствам и</a:t>
            </a:r>
            <a:r>
              <a:rPr sz="1600" spc="10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потребностям;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71" y="3139439"/>
            <a:ext cx="1450848" cy="18608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8597" y="3783838"/>
            <a:ext cx="1191260" cy="501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265"/>
              </a:lnSpc>
              <a:spcBef>
                <a:spcPts val="100"/>
              </a:spcBef>
            </a:pP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Поддержка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ts val="1210"/>
              </a:lnSpc>
              <a:spcBef>
                <a:spcPts val="80"/>
              </a:spcBef>
            </a:pP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и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дивиду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л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ь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н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100" b="1" spc="5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ти  и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инициативы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1788" y="2980944"/>
            <a:ext cx="7661148" cy="1996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06982" y="3091687"/>
            <a:ext cx="6851650" cy="1682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ts val="1835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создание </a:t>
            </a:r>
            <a:r>
              <a:rPr sz="1600" spc="-5" dirty="0">
                <a:latin typeface="Calibri"/>
                <a:cs typeface="Calibri"/>
              </a:rPr>
              <a:t>условий </a:t>
            </a:r>
            <a:r>
              <a:rPr sz="1600" spc="-10" dirty="0">
                <a:latin typeface="Calibri"/>
                <a:cs typeface="Calibri"/>
              </a:rPr>
              <a:t>для свободного </a:t>
            </a:r>
            <a:r>
              <a:rPr sz="1600" spc="-5" dirty="0">
                <a:latin typeface="Calibri"/>
                <a:cs typeface="Calibri"/>
              </a:rPr>
              <a:t>выбора </a:t>
            </a:r>
            <a:r>
              <a:rPr sz="1600" spc="-15" dirty="0">
                <a:latin typeface="Calibri"/>
                <a:cs typeface="Calibri"/>
              </a:rPr>
              <a:t>детьми </a:t>
            </a:r>
            <a:r>
              <a:rPr sz="1600" spc="-10" dirty="0">
                <a:latin typeface="Calibri"/>
                <a:cs typeface="Calibri"/>
              </a:rPr>
              <a:t>деятельности,</a:t>
            </a:r>
            <a:r>
              <a:rPr sz="1600" spc="1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участников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835"/>
              </a:lnSpc>
            </a:pPr>
            <a:r>
              <a:rPr sz="1600" spc="-5" dirty="0">
                <a:latin typeface="Calibri"/>
                <a:cs typeface="Calibri"/>
              </a:rPr>
              <a:t>совместной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184785" marR="5080" indent="-172720">
              <a:lnSpc>
                <a:spcPts val="1750"/>
              </a:lnSpc>
              <a:spcBef>
                <a:spcPts val="33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создание </a:t>
            </a:r>
            <a:r>
              <a:rPr sz="1600" spc="-5" dirty="0">
                <a:latin typeface="Calibri"/>
                <a:cs typeface="Calibri"/>
              </a:rPr>
              <a:t>условий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принятия </a:t>
            </a:r>
            <a:r>
              <a:rPr sz="1600" spc="-10" dirty="0">
                <a:latin typeface="Calibri"/>
                <a:cs typeface="Calibri"/>
              </a:rPr>
              <a:t>детьми решений, </a:t>
            </a:r>
            <a:r>
              <a:rPr sz="1600" spc="-5" dirty="0">
                <a:latin typeface="Calibri"/>
                <a:cs typeface="Calibri"/>
              </a:rPr>
              <a:t>выражения своих чувств и  мыслей;</a:t>
            </a:r>
            <a:endParaRPr sz="1600">
              <a:latin typeface="Calibri"/>
              <a:cs typeface="Calibri"/>
            </a:endParaRPr>
          </a:p>
          <a:p>
            <a:pPr marL="184785" marR="85725" indent="-172720">
              <a:lnSpc>
                <a:spcPct val="91600"/>
              </a:lnSpc>
              <a:spcBef>
                <a:spcPts val="265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развитие </a:t>
            </a:r>
            <a:r>
              <a:rPr sz="1600" spc="-10" dirty="0">
                <a:latin typeface="Calibri"/>
                <a:cs typeface="Calibri"/>
              </a:rPr>
              <a:t>коммуникативных способностей детей, позволяющих </a:t>
            </a:r>
            <a:r>
              <a:rPr sz="1600" spc="-5" dirty="0">
                <a:latin typeface="Calibri"/>
                <a:cs typeface="Calibri"/>
              </a:rPr>
              <a:t>разрешать  </a:t>
            </a:r>
            <a:r>
              <a:rPr sz="1600" spc="-10" dirty="0">
                <a:latin typeface="Calibri"/>
                <a:cs typeface="Calibri"/>
              </a:rPr>
              <a:t>конфликтные </a:t>
            </a:r>
            <a:r>
              <a:rPr sz="1600" spc="-5" dirty="0">
                <a:latin typeface="Calibri"/>
                <a:cs typeface="Calibri"/>
              </a:rPr>
              <a:t>ситуации со сверстниками; развитие </a:t>
            </a:r>
            <a:r>
              <a:rPr sz="1600" spc="-10" dirty="0">
                <a:latin typeface="Calibri"/>
                <a:cs typeface="Calibri"/>
              </a:rPr>
              <a:t>умения детей </a:t>
            </a:r>
            <a:r>
              <a:rPr sz="1600" spc="-5" dirty="0">
                <a:latin typeface="Calibri"/>
                <a:cs typeface="Calibri"/>
              </a:rPr>
              <a:t>работать в  </a:t>
            </a:r>
            <a:r>
              <a:rPr sz="1600" spc="-10" dirty="0">
                <a:latin typeface="Calibri"/>
                <a:cs typeface="Calibri"/>
              </a:rPr>
              <a:t>группе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сверстников;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2964" y="4922518"/>
            <a:ext cx="1330452" cy="1860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4797" y="5566664"/>
            <a:ext cx="1038860" cy="5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6520">
              <a:lnSpc>
                <a:spcPts val="1265"/>
              </a:lnSpc>
              <a:spcBef>
                <a:spcPts val="105"/>
              </a:spcBef>
            </a:pP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Установление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indent="287655">
              <a:lnSpc>
                <a:spcPts val="1210"/>
              </a:lnSpc>
              <a:spcBef>
                <a:spcPts val="80"/>
              </a:spcBef>
            </a:pP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правил  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з</a:t>
            </a:r>
            <a:r>
              <a:rPr sz="1100" b="1" spc="-10" dirty="0">
                <a:solidFill>
                  <a:schemeClr val="bg1"/>
                </a:solidFill>
                <a:latin typeface="Calibri"/>
                <a:cs typeface="Calibri"/>
              </a:rPr>
              <a:t>а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им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о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д</a:t>
            </a:r>
            <a:r>
              <a:rPr sz="1100" b="1" spc="-5" dirty="0">
                <a:solidFill>
                  <a:schemeClr val="bg1"/>
                </a:solidFill>
                <a:latin typeface="Calibri"/>
                <a:cs typeface="Calibri"/>
              </a:rPr>
              <a:t>е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йст</a:t>
            </a:r>
            <a:r>
              <a:rPr sz="1100" b="1" spc="5" dirty="0">
                <a:solidFill>
                  <a:schemeClr val="bg1"/>
                </a:solidFill>
                <a:latin typeface="Calibri"/>
                <a:cs typeface="Calibri"/>
              </a:rPr>
              <a:t>в</a:t>
            </a:r>
            <a:r>
              <a:rPr sz="1100" b="1" dirty="0">
                <a:solidFill>
                  <a:schemeClr val="bg1"/>
                </a:solidFill>
                <a:latin typeface="Calibri"/>
                <a:cs typeface="Calibri"/>
              </a:rPr>
              <a:t>ия</a:t>
            </a:r>
            <a:endParaRPr sz="11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3019" y="5044440"/>
            <a:ext cx="7737348" cy="1263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7325" y="5141214"/>
            <a:ext cx="7270115" cy="9759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664" indent="-101600">
              <a:lnSpc>
                <a:spcPts val="1835"/>
              </a:lnSpc>
              <a:spcBef>
                <a:spcPts val="95"/>
              </a:spcBef>
              <a:buSzPct val="93750"/>
              <a:buChar char="•"/>
              <a:tabLst>
                <a:tab pos="114300" algn="l"/>
              </a:tabLst>
            </a:pPr>
            <a:r>
              <a:rPr sz="1600" spc="-10" dirty="0">
                <a:latin typeface="Calibri"/>
                <a:cs typeface="Calibri"/>
              </a:rPr>
              <a:t>создание </a:t>
            </a:r>
            <a:r>
              <a:rPr sz="1600" spc="-5" dirty="0">
                <a:latin typeface="Calibri"/>
                <a:cs typeface="Calibri"/>
              </a:rPr>
              <a:t>условий </a:t>
            </a:r>
            <a:r>
              <a:rPr sz="1600" spc="-10" dirty="0">
                <a:latin typeface="Calibri"/>
                <a:cs typeface="Calibri"/>
              </a:rPr>
              <a:t>для </a:t>
            </a:r>
            <a:r>
              <a:rPr sz="1600" spc="-5" dirty="0">
                <a:latin typeface="Calibri"/>
                <a:cs typeface="Calibri"/>
              </a:rPr>
              <a:t>позитивных, </a:t>
            </a:r>
            <a:r>
              <a:rPr sz="1600" spc="-15" dirty="0">
                <a:latin typeface="Calibri"/>
                <a:cs typeface="Calibri"/>
              </a:rPr>
              <a:t>доброжелательных </a:t>
            </a:r>
            <a:r>
              <a:rPr sz="1600" spc="-5" dirty="0">
                <a:latin typeface="Calibri"/>
                <a:cs typeface="Calibri"/>
              </a:rPr>
              <a:t>отношений </a:t>
            </a:r>
            <a:r>
              <a:rPr sz="1600" spc="-15" dirty="0">
                <a:latin typeface="Calibri"/>
                <a:cs typeface="Calibri"/>
              </a:rPr>
              <a:t>между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детьми;</a:t>
            </a:r>
            <a:endParaRPr sz="1600">
              <a:latin typeface="Calibri"/>
              <a:cs typeface="Calibri"/>
            </a:endParaRPr>
          </a:p>
          <a:p>
            <a:pPr marL="70485" marR="634365" lvl="1">
              <a:lnSpc>
                <a:spcPts val="1760"/>
              </a:lnSpc>
              <a:spcBef>
                <a:spcPts val="110"/>
              </a:spcBef>
              <a:buSzPct val="93750"/>
              <a:buChar char="•"/>
              <a:tabLst>
                <a:tab pos="172720" algn="l"/>
              </a:tabLst>
            </a:pPr>
            <a:r>
              <a:rPr sz="1600" spc="-5" dirty="0">
                <a:latin typeface="Calibri"/>
                <a:cs typeface="Calibri"/>
              </a:rPr>
              <a:t>развитие </a:t>
            </a:r>
            <a:r>
              <a:rPr sz="1600" spc="-10" dirty="0">
                <a:latin typeface="Calibri"/>
                <a:cs typeface="Calibri"/>
              </a:rPr>
              <a:t>коммуникативных способностей детей, позволяющих </a:t>
            </a:r>
            <a:r>
              <a:rPr sz="1600" spc="-5" dirty="0">
                <a:latin typeface="Calibri"/>
                <a:cs typeface="Calibri"/>
              </a:rPr>
              <a:t>разрешать  </a:t>
            </a:r>
            <a:r>
              <a:rPr sz="1600" spc="-10" dirty="0">
                <a:latin typeface="Calibri"/>
                <a:cs typeface="Calibri"/>
              </a:rPr>
              <a:t>конфликтные </a:t>
            </a:r>
            <a:r>
              <a:rPr sz="1600" spc="-5" dirty="0">
                <a:latin typeface="Calibri"/>
                <a:cs typeface="Calibri"/>
              </a:rPr>
              <a:t>ситуации со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сверстниками;</a:t>
            </a:r>
            <a:endParaRPr sz="1600">
              <a:latin typeface="Calibri"/>
              <a:cs typeface="Calibri"/>
            </a:endParaRPr>
          </a:p>
          <a:p>
            <a:pPr marL="172085" lvl="1" indent="-102235">
              <a:lnSpc>
                <a:spcPct val="100000"/>
              </a:lnSpc>
              <a:spcBef>
                <a:spcPts val="100"/>
              </a:spcBef>
              <a:buSzPct val="93750"/>
              <a:buChar char="•"/>
              <a:tabLst>
                <a:tab pos="172720" algn="l"/>
              </a:tabLst>
            </a:pPr>
            <a:r>
              <a:rPr sz="1600" spc="-5" dirty="0">
                <a:latin typeface="Calibri"/>
                <a:cs typeface="Calibri"/>
              </a:rPr>
              <a:t>развитие </a:t>
            </a:r>
            <a:r>
              <a:rPr sz="1600" spc="-10" dirty="0">
                <a:latin typeface="Calibri"/>
                <a:cs typeface="Calibri"/>
              </a:rPr>
              <a:t>умения детей </a:t>
            </a:r>
            <a:r>
              <a:rPr sz="1600" spc="-5" dirty="0">
                <a:latin typeface="Calibri"/>
                <a:cs typeface="Calibri"/>
              </a:rPr>
              <a:t>работать в </a:t>
            </a:r>
            <a:r>
              <a:rPr sz="1600" spc="-10" dirty="0">
                <a:latin typeface="Calibri"/>
                <a:cs typeface="Calibri"/>
              </a:rPr>
              <a:t>группе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сверстников.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3842" y="319862"/>
            <a:ext cx="66890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Условия, </a:t>
            </a:r>
            <a:r>
              <a:rPr spc="-20" dirty="0"/>
              <a:t>необходимые </a:t>
            </a:r>
            <a:r>
              <a:rPr spc="-5" dirty="0"/>
              <a:t>для создания  </a:t>
            </a:r>
            <a:r>
              <a:rPr dirty="0"/>
              <a:t>социальной </a:t>
            </a:r>
            <a:r>
              <a:rPr spc="-5" dirty="0"/>
              <a:t>ситуации </a:t>
            </a:r>
            <a:r>
              <a:rPr dirty="0"/>
              <a:t>развития</a:t>
            </a:r>
            <a:r>
              <a:rPr spc="-70" dirty="0"/>
              <a:t> </a:t>
            </a:r>
            <a:r>
              <a:rPr spc="-15" dirty="0"/>
              <a:t>детей</a:t>
            </a:r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" y="1441703"/>
            <a:ext cx="2179320" cy="2778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4752" y="2406142"/>
            <a:ext cx="180403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75"/>
              </a:spcBef>
            </a:pPr>
            <a:r>
              <a:rPr sz="1700" b="1" spc="-5" dirty="0">
                <a:solidFill>
                  <a:schemeClr val="bg1"/>
                </a:solidFill>
                <a:latin typeface="Calibri"/>
                <a:cs typeface="Calibri"/>
              </a:rPr>
              <a:t>Обучение </a:t>
            </a:r>
            <a:r>
              <a:rPr sz="1700" b="1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r>
              <a:rPr sz="1700" b="1" spc="-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chemeClr val="bg1"/>
                </a:solidFill>
                <a:latin typeface="Calibri"/>
                <a:cs typeface="Calibri"/>
              </a:rPr>
              <a:t>учетом  </a:t>
            </a:r>
            <a:r>
              <a:rPr sz="1700" b="1" dirty="0">
                <a:solidFill>
                  <a:schemeClr val="bg1"/>
                </a:solidFill>
                <a:latin typeface="Calibri"/>
                <a:cs typeface="Calibri"/>
              </a:rPr>
              <a:t>зоны </a:t>
            </a:r>
            <a:r>
              <a:rPr sz="1700" b="1" spc="-10" dirty="0">
                <a:solidFill>
                  <a:schemeClr val="bg1"/>
                </a:solidFill>
                <a:latin typeface="Calibri"/>
                <a:cs typeface="Calibri"/>
              </a:rPr>
              <a:t>ближайшего  </a:t>
            </a:r>
            <a:r>
              <a:rPr sz="1700" b="1" dirty="0">
                <a:solidFill>
                  <a:schemeClr val="bg1"/>
                </a:solidFill>
                <a:latin typeface="Calibri"/>
                <a:cs typeface="Calibri"/>
              </a:rPr>
              <a:t>развития</a:t>
            </a:r>
            <a:endParaRPr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5292" y="1400555"/>
            <a:ext cx="7095744" cy="1972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10867" y="1443618"/>
            <a:ext cx="6602730" cy="9925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234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создание условий </a:t>
            </a:r>
            <a:r>
              <a:rPr sz="1600" spc="-5" dirty="0">
                <a:latin typeface="Calibri"/>
                <a:cs typeface="Calibri"/>
              </a:rPr>
              <a:t>для </a:t>
            </a:r>
            <a:r>
              <a:rPr sz="1600" spc="-10" dirty="0">
                <a:latin typeface="Calibri"/>
                <a:cs typeface="Calibri"/>
              </a:rPr>
              <a:t>овладения </a:t>
            </a:r>
            <a:r>
              <a:rPr sz="1600" spc="-15" dirty="0">
                <a:latin typeface="Calibri"/>
                <a:cs typeface="Calibri"/>
              </a:rPr>
              <a:t>культурными </a:t>
            </a:r>
            <a:r>
              <a:rPr sz="1600" spc="-10" dirty="0">
                <a:latin typeface="Calibri"/>
                <a:cs typeface="Calibri"/>
              </a:rPr>
              <a:t>средствами</a:t>
            </a:r>
            <a:r>
              <a:rPr sz="1600" spc="1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деятельности;</a:t>
            </a:r>
            <a:endParaRPr sz="1600">
              <a:latin typeface="Calibri"/>
              <a:cs typeface="Calibri"/>
            </a:endParaRPr>
          </a:p>
          <a:p>
            <a:pPr marL="184785" marR="66675" indent="-172720">
              <a:lnSpc>
                <a:spcPts val="1750"/>
              </a:lnSpc>
              <a:spcBef>
                <a:spcPts val="330"/>
              </a:spcBef>
              <a:buChar char="•"/>
              <a:tabLst>
                <a:tab pos="185420" algn="l"/>
              </a:tabLst>
            </a:pPr>
            <a:r>
              <a:rPr sz="1600" spc="-10" dirty="0">
                <a:latin typeface="Calibri"/>
                <a:cs typeface="Calibri"/>
              </a:rPr>
              <a:t>организация видов деятельности, </a:t>
            </a:r>
            <a:r>
              <a:rPr sz="1600" spc="-5" dirty="0">
                <a:latin typeface="Calibri"/>
                <a:cs typeface="Calibri"/>
              </a:rPr>
              <a:t>способствующих развитию мышления,  </a:t>
            </a:r>
            <a:r>
              <a:rPr sz="1600" spc="-10" dirty="0">
                <a:latin typeface="Calibri"/>
                <a:cs typeface="Calibri"/>
              </a:rPr>
              <a:t>речи, </a:t>
            </a:r>
            <a:r>
              <a:rPr sz="1600" spc="-5" dirty="0">
                <a:latin typeface="Calibri"/>
                <a:cs typeface="Calibri"/>
              </a:rPr>
              <a:t>общения, воображения и </a:t>
            </a:r>
            <a:r>
              <a:rPr sz="1600" spc="-15" dirty="0">
                <a:latin typeface="Calibri"/>
                <a:cs typeface="Calibri"/>
              </a:rPr>
              <a:t>детского </a:t>
            </a:r>
            <a:r>
              <a:rPr sz="1600" spc="-5" dirty="0">
                <a:latin typeface="Calibri"/>
                <a:cs typeface="Calibri"/>
              </a:rPr>
              <a:t>творчества, </a:t>
            </a:r>
            <a:r>
              <a:rPr sz="1600" spc="-10" dirty="0">
                <a:latin typeface="Calibri"/>
                <a:cs typeface="Calibri"/>
              </a:rPr>
              <a:t>личностного,  физического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художественно-эстетического </a:t>
            </a:r>
            <a:r>
              <a:rPr sz="1600" spc="-5" dirty="0">
                <a:latin typeface="Calibri"/>
                <a:cs typeface="Calibri"/>
              </a:rPr>
              <a:t>развития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детей;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10867" y="2427477"/>
            <a:ext cx="6691630" cy="75374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84785" marR="5080" indent="-172720">
              <a:lnSpc>
                <a:spcPts val="1760"/>
              </a:lnSpc>
              <a:spcBef>
                <a:spcPts val="285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Calibri"/>
                <a:cs typeface="Calibri"/>
              </a:rPr>
              <a:t>поддержка </a:t>
            </a:r>
            <a:r>
              <a:rPr sz="1600" spc="-5" dirty="0">
                <a:latin typeface="Calibri"/>
                <a:cs typeface="Calibri"/>
              </a:rPr>
              <a:t>спонтанной игры </a:t>
            </a:r>
            <a:r>
              <a:rPr sz="1600" spc="-10" dirty="0">
                <a:latin typeface="Calibri"/>
                <a:cs typeface="Calibri"/>
              </a:rPr>
              <a:t>детей, </a:t>
            </a:r>
            <a:r>
              <a:rPr sz="1600" spc="-5" dirty="0">
                <a:latin typeface="Calibri"/>
                <a:cs typeface="Calibri"/>
              </a:rPr>
              <a:t>ее </a:t>
            </a:r>
            <a:r>
              <a:rPr sz="1600" spc="-10" dirty="0">
                <a:latin typeface="Calibri"/>
                <a:cs typeface="Calibri"/>
              </a:rPr>
              <a:t>обогащение, обеспечение </a:t>
            </a:r>
            <a:r>
              <a:rPr sz="1600" spc="-5" dirty="0">
                <a:latin typeface="Calibri"/>
                <a:cs typeface="Calibri"/>
              </a:rPr>
              <a:t>игрового  </a:t>
            </a:r>
            <a:r>
              <a:rPr sz="1600" spc="-10" dirty="0">
                <a:latin typeface="Calibri"/>
                <a:cs typeface="Calibri"/>
              </a:rPr>
              <a:t>времени </a:t>
            </a:r>
            <a:r>
              <a:rPr sz="1600" spc="-5" dirty="0">
                <a:latin typeface="Calibri"/>
                <a:cs typeface="Calibri"/>
              </a:rPr>
              <a:t>и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пространства;</a:t>
            </a:r>
            <a:endParaRPr sz="16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1600" spc="-15" dirty="0">
                <a:latin typeface="Calibri"/>
                <a:cs typeface="Calibri"/>
              </a:rPr>
              <a:t>оценка </a:t>
            </a:r>
            <a:r>
              <a:rPr sz="1600" spc="-5" dirty="0">
                <a:latin typeface="Calibri"/>
                <a:cs typeface="Calibri"/>
              </a:rPr>
              <a:t>индивидуального развития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детей.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244" y="3681984"/>
            <a:ext cx="2107692" cy="2778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9804" y="4765369"/>
            <a:ext cx="1733550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105"/>
              </a:spcBef>
            </a:pPr>
            <a:r>
              <a:rPr sz="1700" b="1" spc="-5" dirty="0">
                <a:solidFill>
                  <a:schemeClr val="bg1"/>
                </a:solidFill>
                <a:latin typeface="Calibri"/>
                <a:cs typeface="Calibri"/>
              </a:rPr>
              <a:t>Взаимодействие</a:t>
            </a:r>
            <a:r>
              <a:rPr sz="17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chemeClr val="bg1"/>
                </a:solidFill>
                <a:latin typeface="Calibri"/>
                <a:cs typeface="Calibri"/>
              </a:rPr>
              <a:t>с</a:t>
            </a:r>
            <a:endParaRPr sz="17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lnSpc>
                <a:spcPts val="1950"/>
              </a:lnSpc>
            </a:pPr>
            <a:r>
              <a:rPr sz="1700" b="1" spc="-10" dirty="0">
                <a:solidFill>
                  <a:schemeClr val="bg1"/>
                </a:solidFill>
                <a:latin typeface="Calibri"/>
                <a:cs typeface="Calibri"/>
              </a:rPr>
              <a:t>родителями</a:t>
            </a:r>
            <a:endParaRPr sz="17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91867" y="3846576"/>
            <a:ext cx="7024116" cy="21671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6554" y="4415154"/>
            <a:ext cx="6460490" cy="93853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4785" marR="5080" indent="-172720">
              <a:lnSpc>
                <a:spcPct val="91600"/>
              </a:lnSpc>
              <a:spcBef>
                <a:spcPts val="254"/>
              </a:spcBef>
              <a:buChar char="•"/>
              <a:tabLst>
                <a:tab pos="185420" algn="l"/>
              </a:tabLst>
            </a:pPr>
            <a:r>
              <a:rPr sz="1600" spc="-5" dirty="0">
                <a:latin typeface="Calibri"/>
                <a:cs typeface="Calibri"/>
              </a:rPr>
              <a:t>по вопросам образования </a:t>
            </a:r>
            <a:r>
              <a:rPr sz="1600" spc="-10" dirty="0">
                <a:latin typeface="Calibri"/>
                <a:cs typeface="Calibri"/>
              </a:rPr>
              <a:t>ребенка, непосредственного </a:t>
            </a:r>
            <a:r>
              <a:rPr sz="1600" spc="-5" dirty="0">
                <a:latin typeface="Calibri"/>
                <a:cs typeface="Calibri"/>
              </a:rPr>
              <a:t>вовлечения их в  </a:t>
            </a:r>
            <a:r>
              <a:rPr sz="1600" spc="-10" dirty="0">
                <a:latin typeface="Calibri"/>
                <a:cs typeface="Calibri"/>
              </a:rPr>
              <a:t>образовательную деятельность, </a:t>
            </a:r>
            <a:r>
              <a:rPr sz="1600" spc="-5" dirty="0">
                <a:latin typeface="Calibri"/>
                <a:cs typeface="Calibri"/>
              </a:rPr>
              <a:t>в </a:t>
            </a:r>
            <a:r>
              <a:rPr sz="1600" spc="-10" dirty="0">
                <a:latin typeface="Calibri"/>
                <a:cs typeface="Calibri"/>
              </a:rPr>
              <a:t>том </a:t>
            </a:r>
            <a:r>
              <a:rPr sz="1600" spc="-5" dirty="0">
                <a:latin typeface="Calibri"/>
                <a:cs typeface="Calibri"/>
              </a:rPr>
              <a:t>числе </a:t>
            </a:r>
            <a:r>
              <a:rPr sz="1600" spc="-10" dirty="0">
                <a:latin typeface="Calibri"/>
                <a:cs typeface="Calibri"/>
              </a:rPr>
              <a:t>посредством создания  образовательных </a:t>
            </a:r>
            <a:r>
              <a:rPr sz="1600" spc="-5" dirty="0">
                <a:latin typeface="Calibri"/>
                <a:cs typeface="Calibri"/>
              </a:rPr>
              <a:t>проектов совместно с </a:t>
            </a:r>
            <a:r>
              <a:rPr sz="1600" spc="-10" dirty="0">
                <a:latin typeface="Calibri"/>
                <a:cs typeface="Calibri"/>
              </a:rPr>
              <a:t>семьей </a:t>
            </a:r>
            <a:r>
              <a:rPr sz="1600" spc="-5" dirty="0">
                <a:latin typeface="Calibri"/>
                <a:cs typeface="Calibri"/>
              </a:rPr>
              <a:t>на </a:t>
            </a:r>
            <a:r>
              <a:rPr sz="1600" spc="-10" dirty="0">
                <a:latin typeface="Calibri"/>
                <a:cs typeface="Calibri"/>
              </a:rPr>
              <a:t>основе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выявления</a:t>
            </a:r>
            <a:endParaRPr sz="1600">
              <a:latin typeface="Calibri"/>
              <a:cs typeface="Calibri"/>
            </a:endParaRPr>
          </a:p>
          <a:p>
            <a:pPr marL="184785">
              <a:lnSpc>
                <a:spcPts val="1755"/>
              </a:lnSpc>
            </a:pPr>
            <a:r>
              <a:rPr sz="1600" spc="-10" dirty="0">
                <a:latin typeface="Calibri"/>
                <a:cs typeface="Calibri"/>
              </a:rPr>
              <a:t>потребностей </a:t>
            </a:r>
            <a:r>
              <a:rPr sz="1600" spc="-5" dirty="0">
                <a:latin typeface="Calibri"/>
                <a:cs typeface="Calibri"/>
              </a:rPr>
              <a:t>и </a:t>
            </a:r>
            <a:r>
              <a:rPr sz="1600" spc="-10" dirty="0">
                <a:latin typeface="Calibri"/>
                <a:cs typeface="Calibri"/>
              </a:rPr>
              <a:t>поддержки образовательных </a:t>
            </a:r>
            <a:r>
              <a:rPr sz="1600" spc="-5" dirty="0">
                <a:latin typeface="Calibri"/>
                <a:cs typeface="Calibri"/>
              </a:rPr>
              <a:t>инициатив</a:t>
            </a:r>
            <a:r>
              <a:rPr sz="1600" spc="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семьи.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288" y="462813"/>
            <a:ext cx="8021320" cy="5452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384" indent="-401320">
              <a:lnSpc>
                <a:spcPts val="3735"/>
              </a:lnSpc>
              <a:buSzPct val="114285"/>
              <a:buFont typeface="Calibri"/>
              <a:buAutoNum type="arabicPeriod"/>
              <a:tabLst>
                <a:tab pos="414020" algn="l"/>
              </a:tabLst>
            </a:pPr>
            <a:r>
              <a:rPr sz="2800" spc="-5" dirty="0">
                <a:latin typeface="Georgia"/>
                <a:cs typeface="Georgia"/>
              </a:rPr>
              <a:t>Организовывать детскую деятельность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так,</a:t>
            </a:r>
            <a:endParaRPr sz="2800">
              <a:latin typeface="Georgia"/>
              <a:cs typeface="Georgia"/>
            </a:endParaRPr>
          </a:p>
          <a:p>
            <a:pPr marL="355600" marR="5080">
              <a:lnSpc>
                <a:spcPct val="100000"/>
              </a:lnSpc>
              <a:spcBef>
                <a:spcPts val="110"/>
              </a:spcBef>
            </a:pPr>
            <a:r>
              <a:rPr sz="2800" spc="-5" dirty="0">
                <a:latin typeface="Georgia"/>
                <a:cs typeface="Georgia"/>
              </a:rPr>
              <a:t>чтобы самостоятельность ребенка в </a:t>
            </a:r>
            <a:r>
              <a:rPr sz="2800" dirty="0">
                <a:latin typeface="Georgia"/>
                <a:cs typeface="Georgia"/>
              </a:rPr>
              <a:t>ней </a:t>
            </a:r>
            <a:r>
              <a:rPr sz="2800" spc="-10" dirty="0">
                <a:latin typeface="Georgia"/>
                <a:cs typeface="Georgia"/>
              </a:rPr>
              <a:t>росла  </a:t>
            </a:r>
            <a:r>
              <a:rPr sz="2800" spc="-5" dirty="0">
                <a:latin typeface="Georgia"/>
                <a:cs typeface="Georgia"/>
              </a:rPr>
              <a:t>с </a:t>
            </a:r>
            <a:r>
              <a:rPr sz="2800" spc="-10" dirty="0">
                <a:latin typeface="Georgia"/>
                <a:cs typeface="Georgia"/>
              </a:rPr>
              <a:t>каждым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днем.</a:t>
            </a:r>
            <a:endParaRPr sz="2800">
              <a:latin typeface="Georgia"/>
              <a:cs typeface="Georgia"/>
            </a:endParaRPr>
          </a:p>
          <a:p>
            <a:pPr marL="355600" marR="192405" indent="-343535">
              <a:lnSpc>
                <a:spcPct val="100000"/>
              </a:lnSpc>
              <a:spcBef>
                <a:spcPts val="675"/>
              </a:spcBef>
              <a:buFont typeface="Georgia"/>
              <a:buAutoNum type="arabicPeriod" startAt="2"/>
              <a:tabLst>
                <a:tab pos="391160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Создавать ситуации, в которых у детей будут  формироваться </a:t>
            </a:r>
            <a:r>
              <a:rPr sz="2800" dirty="0">
                <a:latin typeface="Georgia"/>
                <a:cs typeface="Georgia"/>
              </a:rPr>
              <a:t>новые </a:t>
            </a:r>
            <a:r>
              <a:rPr sz="2800" spc="-5" dirty="0">
                <a:latin typeface="Georgia"/>
                <a:cs typeface="Georgia"/>
              </a:rPr>
              <a:t>действия и  развиваться умения.</a:t>
            </a:r>
            <a:endParaRPr sz="2800">
              <a:latin typeface="Georgia"/>
              <a:cs typeface="Georgia"/>
            </a:endParaRPr>
          </a:p>
          <a:p>
            <a:pPr marL="389890" indent="-377825">
              <a:lnSpc>
                <a:spcPct val="100000"/>
              </a:lnSpc>
              <a:spcBef>
                <a:spcPts val="675"/>
              </a:spcBef>
              <a:buAutoNum type="arabicPeriod" startAt="2"/>
              <a:tabLst>
                <a:tab pos="390525" algn="l"/>
              </a:tabLst>
            </a:pPr>
            <a:r>
              <a:rPr sz="2800" spc="-5" dirty="0">
                <a:latin typeface="Georgia"/>
                <a:cs typeface="Georgia"/>
              </a:rPr>
              <a:t>Работать над формированием у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детей</a:t>
            </a:r>
            <a:endParaRPr sz="2800">
              <a:latin typeface="Georgia"/>
              <a:cs typeface="Georgia"/>
            </a:endParaRPr>
          </a:p>
          <a:p>
            <a:pPr marL="355600" marR="40005">
              <a:lnSpc>
                <a:spcPct val="100000"/>
              </a:lnSpc>
            </a:pPr>
            <a:r>
              <a:rPr sz="2800" spc="-5" dirty="0">
                <a:latin typeface="Georgia"/>
                <a:cs typeface="Georgia"/>
              </a:rPr>
              <a:t>первичных представлений, чтобы обеспечить  расширение их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кругозора.</a:t>
            </a:r>
            <a:endParaRPr sz="2800">
              <a:latin typeface="Georgia"/>
              <a:cs typeface="Georgia"/>
            </a:endParaRPr>
          </a:p>
          <a:p>
            <a:pPr marL="355600" marR="1388110" indent="-343535">
              <a:lnSpc>
                <a:spcPct val="100000"/>
              </a:lnSpc>
              <a:spcBef>
                <a:spcPts val="675"/>
              </a:spcBef>
              <a:buFont typeface="Georgia"/>
              <a:buAutoNum type="arabicPeriod" startAt="4"/>
              <a:tabLst>
                <a:tab pos="394970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Создавать условия для </a:t>
            </a:r>
            <a:r>
              <a:rPr sz="2800" dirty="0">
                <a:latin typeface="Georgia"/>
                <a:cs typeface="Georgia"/>
              </a:rPr>
              <a:t>приобретения  </a:t>
            </a:r>
            <a:r>
              <a:rPr sz="2800" spc="-5" dirty="0">
                <a:latin typeface="Georgia"/>
                <a:cs typeface="Georgia"/>
              </a:rPr>
              <a:t>ребенком опыта в </a:t>
            </a:r>
            <a:r>
              <a:rPr sz="2800" spc="-10" dirty="0">
                <a:latin typeface="Georgia"/>
                <a:cs typeface="Georgia"/>
              </a:rPr>
              <a:t>разных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видах</a:t>
            </a:r>
            <a:endParaRPr sz="28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Georgia"/>
                <a:cs typeface="Georgia"/>
              </a:rPr>
              <a:t>деятельности.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6683901"/>
            <a:ext cx="1034415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solidFill>
                  <a:srgbClr val="A6A6A6"/>
                </a:solidFill>
                <a:latin typeface="Times New Roman"/>
                <a:cs typeface="Times New Roman"/>
                <a:hlinkClick r:id="rId2"/>
              </a:rPr>
              <a:t>http://linda6035.ucoz.ru/</a:t>
            </a:r>
            <a:endParaRPr sz="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08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774953"/>
            <a:ext cx="78867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8339" marR="5080" indent="-1166495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Тренды ФГОС ДО</a:t>
            </a:r>
            <a:endParaRPr sz="3200" dirty="0">
              <a:solidFill>
                <a:srgbClr val="FF0000"/>
              </a:solidFill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303" y="1349888"/>
            <a:ext cx="7981315" cy="43072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А) Уникальность </a:t>
            </a:r>
            <a:r>
              <a:rPr sz="2000" dirty="0">
                <a:latin typeface="Franklin Gothic Medium Cond"/>
                <a:cs typeface="Franklin Gothic Medium Cond"/>
              </a:rPr>
              <a:t>и самоценность </a:t>
            </a:r>
            <a:r>
              <a:rPr sz="2000" spc="-5" dirty="0">
                <a:latin typeface="Franklin Gothic Medium Cond"/>
                <a:cs typeface="Franklin Gothic Medium Cond"/>
              </a:rPr>
              <a:t>детства </a:t>
            </a:r>
            <a:r>
              <a:rPr sz="2000" dirty="0">
                <a:latin typeface="Franklin Gothic Medium Cond"/>
                <a:cs typeface="Franklin Gothic Medium Cond"/>
              </a:rPr>
              <a:t>как важного </a:t>
            </a:r>
            <a:r>
              <a:rPr sz="2000" spc="-5" dirty="0">
                <a:latin typeface="Franklin Gothic Medium Cond"/>
                <a:cs typeface="Franklin Gothic Medium Cond"/>
              </a:rPr>
              <a:t>этапа </a:t>
            </a:r>
            <a:r>
              <a:rPr sz="2000" dirty="0">
                <a:latin typeface="Franklin Gothic Medium Cond"/>
                <a:cs typeface="Franklin Gothic Medium Cond"/>
              </a:rPr>
              <a:t>в развитии</a:t>
            </a:r>
            <a:r>
              <a:rPr sz="2000" spc="-7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человека.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88265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Б) </a:t>
            </a:r>
            <a:r>
              <a:rPr sz="2000" spc="-5" dirty="0">
                <a:latin typeface="Franklin Gothic Medium Cond"/>
                <a:cs typeface="Franklin Gothic Medium Cond"/>
              </a:rPr>
              <a:t>Построение образовательной деятельности на </a:t>
            </a:r>
            <a:r>
              <a:rPr sz="2000" dirty="0">
                <a:latin typeface="Franklin Gothic Medium Cond"/>
                <a:cs typeface="Franklin Gothic Medium Cond"/>
              </a:rPr>
              <a:t>основе индивидуальных  особенностей каждого</a:t>
            </a:r>
            <a:r>
              <a:rPr sz="2000" spc="-1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ребёнка.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В) </a:t>
            </a:r>
            <a:r>
              <a:rPr sz="2000" spc="-5" dirty="0">
                <a:latin typeface="Franklin Gothic Medium Cond"/>
                <a:cs typeface="Franklin Gothic Medium Cond"/>
              </a:rPr>
              <a:t>Поддержка </a:t>
            </a:r>
            <a:r>
              <a:rPr sz="2000" dirty="0">
                <a:latin typeface="Franklin Gothic Medium Cond"/>
                <a:cs typeface="Franklin Gothic Medium Cond"/>
              </a:rPr>
              <a:t>инициативы </a:t>
            </a:r>
            <a:r>
              <a:rPr sz="2000" spc="-5" dirty="0">
                <a:latin typeface="Franklin Gothic Medium Cond"/>
                <a:cs typeface="Franklin Gothic Medium Cond"/>
              </a:rPr>
              <a:t>детей </a:t>
            </a:r>
            <a:r>
              <a:rPr sz="2000" dirty="0">
                <a:latin typeface="Franklin Gothic Medium Cond"/>
                <a:cs typeface="Franklin Gothic Medium Cond"/>
              </a:rPr>
              <a:t>в различных видах</a:t>
            </a:r>
            <a:r>
              <a:rPr sz="2000" spc="-8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деятельности.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567690">
              <a:lnSpc>
                <a:spcPct val="100000"/>
              </a:lnSpc>
              <a:spcBef>
                <a:spcPts val="710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Г) </a:t>
            </a:r>
            <a:r>
              <a:rPr sz="2000" dirty="0">
                <a:latin typeface="Franklin Gothic Medium Cond"/>
                <a:cs typeface="Franklin Gothic Medium Cond"/>
              </a:rPr>
              <a:t>Нацеленность </a:t>
            </a:r>
            <a:r>
              <a:rPr sz="2000" spc="-5" dirty="0">
                <a:latin typeface="Franklin Gothic Medium Cond"/>
                <a:cs typeface="Franklin Gothic Medium Cond"/>
              </a:rPr>
              <a:t>на </a:t>
            </a:r>
            <a:r>
              <a:rPr sz="2000" dirty="0">
                <a:latin typeface="Franklin Gothic Medium Cond"/>
                <a:cs typeface="Franklin Gothic Medium Cond"/>
              </a:rPr>
              <a:t>освоение </a:t>
            </a:r>
            <a:r>
              <a:rPr sz="2000" spc="-5" dirty="0">
                <a:latin typeface="Franklin Gothic Medium Cond"/>
                <a:cs typeface="Franklin Gothic Medium Cond"/>
              </a:rPr>
              <a:t>детьми </a:t>
            </a:r>
            <a:r>
              <a:rPr sz="2000" dirty="0">
                <a:latin typeface="Franklin Gothic Medium Cond"/>
                <a:cs typeface="Franklin Gothic Medium Cond"/>
              </a:rPr>
              <a:t>разнообразной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деятельности, </a:t>
            </a:r>
            <a:r>
              <a:rPr sz="2000" dirty="0">
                <a:latin typeface="Franklin Gothic Medium Cond"/>
                <a:cs typeface="Franklin Gothic Medium Cond"/>
              </a:rPr>
              <a:t>в первую  очередь</a:t>
            </a:r>
            <a:r>
              <a:rPr sz="2000" spc="-2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игровой.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Д) </a:t>
            </a:r>
            <a:r>
              <a:rPr sz="2000" dirty="0">
                <a:latin typeface="Franklin Gothic Medium Cond"/>
                <a:cs typeface="Franklin Gothic Medium Cond"/>
              </a:rPr>
              <a:t>Возрастание роли и значения </a:t>
            </a:r>
            <a:r>
              <a:rPr sz="2000" spc="-5" dirty="0">
                <a:latin typeface="Franklin Gothic Medium Cond"/>
                <a:cs typeface="Franklin Gothic Medium Cond"/>
              </a:rPr>
              <a:t>самостоятельной творческой</a:t>
            </a:r>
            <a:r>
              <a:rPr sz="2000" spc="-90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деятельности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ranklin Gothic Medium Cond"/>
                <a:cs typeface="Franklin Gothic Medium Cond"/>
              </a:rPr>
              <a:t>дошкольников.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00000"/>
              </a:lnSpc>
              <a:spcBef>
                <a:spcPts val="700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Е) </a:t>
            </a:r>
            <a:r>
              <a:rPr sz="2000" spc="-5" dirty="0">
                <a:latin typeface="Franklin Gothic Medium Cond"/>
                <a:cs typeface="Franklin Gothic Medium Cond"/>
              </a:rPr>
              <a:t>Важнейшая </a:t>
            </a:r>
            <a:r>
              <a:rPr sz="2000" dirty="0">
                <a:latin typeface="Franklin Gothic Medium Cond"/>
                <a:cs typeface="Franklin Gothic Medium Cond"/>
              </a:rPr>
              <a:t>роль </a:t>
            </a:r>
            <a:r>
              <a:rPr sz="2000" spc="-5" dirty="0">
                <a:latin typeface="Franklin Gothic Medium Cond"/>
                <a:cs typeface="Franklin Gothic Medium Cond"/>
              </a:rPr>
              <a:t>предметно-пространственной </a:t>
            </a:r>
            <a:r>
              <a:rPr sz="2000" dirty="0">
                <a:latin typeface="Franklin Gothic Medium Cond"/>
                <a:cs typeface="Franklin Gothic Medium Cond"/>
              </a:rPr>
              <a:t>развивающей </a:t>
            </a:r>
            <a:r>
              <a:rPr sz="2000" spc="-5" dirty="0">
                <a:latin typeface="Franklin Gothic Medium Cond"/>
                <a:cs typeface="Franklin Gothic Medium Cond"/>
              </a:rPr>
              <a:t>образовательной  </a:t>
            </a:r>
            <a:r>
              <a:rPr sz="2000" dirty="0">
                <a:latin typeface="Franklin Gothic Medium Cond"/>
                <a:cs typeface="Franklin Gothic Medium Cond"/>
              </a:rPr>
              <a:t>среды.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Ж) Целевые </a:t>
            </a:r>
            <a:r>
              <a:rPr sz="2000" dirty="0">
                <a:latin typeface="Franklin Gothic Medium Cond"/>
                <a:cs typeface="Franklin Gothic Medium Cond"/>
              </a:rPr>
              <a:t>ориентиры служат </a:t>
            </a:r>
            <a:r>
              <a:rPr sz="2000" spc="-5" dirty="0">
                <a:latin typeface="Franklin Gothic Medium Cond"/>
                <a:cs typeface="Franklin Gothic Medium Cond"/>
              </a:rPr>
              <a:t>для </a:t>
            </a:r>
            <a:r>
              <a:rPr sz="2000" dirty="0">
                <a:latin typeface="Franklin Gothic Medium Cond"/>
                <a:cs typeface="Franklin Gothic Medium Cond"/>
              </a:rPr>
              <a:t>определения направления развития </a:t>
            </a:r>
            <a:r>
              <a:rPr sz="2000" spc="-5" dirty="0">
                <a:latin typeface="Franklin Gothic Medium Cond"/>
                <a:cs typeface="Franklin Gothic Medium Cond"/>
              </a:rPr>
              <a:t>детей, </a:t>
            </a:r>
            <a:r>
              <a:rPr sz="2000" dirty="0">
                <a:latin typeface="Franklin Gothic Medium Cond"/>
                <a:cs typeface="Franklin Gothic Medium Cond"/>
              </a:rPr>
              <a:t>а</a:t>
            </a:r>
            <a:r>
              <a:rPr sz="2000" spc="-80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не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для </a:t>
            </a:r>
            <a:r>
              <a:rPr sz="2000" dirty="0">
                <a:latin typeface="Franklin Gothic Medium Cond"/>
                <a:cs typeface="Franklin Gothic Medium Cond"/>
              </a:rPr>
              <a:t>контроля степени их</a:t>
            </a:r>
            <a:r>
              <a:rPr sz="2000" spc="-6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достижения.</a:t>
            </a:r>
            <a:endParaRPr sz="20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32395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7778089" cy="1299663"/>
          </a:xfrm>
          <a:prstGeom prst="rect">
            <a:avLst/>
          </a:prstGeom>
        </p:spPr>
        <p:txBody>
          <a:bodyPr vert="horz" wrap="square" lIns="0" tIns="235534" rIns="0" bIns="0" rtlCol="0">
            <a:spAutoFit/>
          </a:bodyPr>
          <a:lstStyle/>
          <a:p>
            <a:pPr marL="15875" marR="5080" indent="-5080" algn="ctr">
              <a:lnSpc>
                <a:spcPct val="100000"/>
              </a:lnSpc>
              <a:spcBef>
                <a:spcPts val="105"/>
              </a:spcBef>
            </a:pPr>
            <a:r>
              <a:rPr sz="2300" b="1" spc="5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Педагог </a:t>
            </a:r>
            <a:r>
              <a:rPr sz="2300" b="1" spc="-5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не </a:t>
            </a:r>
            <a:r>
              <a:rPr sz="2300" b="1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может оценивать достижение целевых ориентиров в целом, </a:t>
            </a:r>
            <a:r>
              <a:rPr sz="2300" b="1" spc="-5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но  </a:t>
            </a:r>
            <a:r>
              <a:rPr sz="2300" b="1" spc="5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может </a:t>
            </a:r>
            <a:r>
              <a:rPr sz="2300" b="1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оценивать индивидуальное развитие по различным</a:t>
            </a:r>
            <a:r>
              <a:rPr sz="2300" b="1" spc="-170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 </a:t>
            </a:r>
            <a:r>
              <a:rPr sz="2300" b="1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направлениям,  формирование отдельных умений и</a:t>
            </a:r>
            <a:r>
              <a:rPr sz="2300" b="1" spc="-140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 </a:t>
            </a:r>
            <a:r>
              <a:rPr sz="2300" b="1" dirty="0">
                <a:solidFill>
                  <a:srgbClr val="3A3838"/>
                </a:solidFill>
                <a:latin typeface="Franklin Gothic Medium Cond"/>
                <a:cs typeface="Franklin Gothic Medium Cond"/>
              </a:rPr>
              <a:t>навыков</a:t>
            </a:r>
            <a:endParaRPr sz="2300" dirty="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334" y="1968754"/>
            <a:ext cx="362966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730250" algn="l"/>
                <a:tab pos="1262380" algn="l"/>
                <a:tab pos="1815464" algn="l"/>
                <a:tab pos="2516505" algn="l"/>
                <a:tab pos="2873375" algn="l"/>
              </a:tabLst>
            </a:pPr>
            <a:r>
              <a:rPr sz="1900" spc="-5" dirty="0">
                <a:latin typeface="Franklin Gothic Medium Cond"/>
                <a:cs typeface="Franklin Gothic Medium Cond"/>
              </a:rPr>
              <a:t>3.2.3.	</a:t>
            </a:r>
            <a:r>
              <a:rPr sz="1900" spc="-10" dirty="0">
                <a:latin typeface="Franklin Gothic Medium Cond"/>
                <a:cs typeface="Franklin Gothic Medium Cond"/>
              </a:rPr>
              <a:t>Пр</a:t>
            </a:r>
            <a:r>
              <a:rPr sz="1900" spc="-5" dirty="0">
                <a:latin typeface="Franklin Gothic Medium Cond"/>
                <a:cs typeface="Franklin Gothic Medium Cond"/>
              </a:rPr>
              <a:t>и</a:t>
            </a:r>
            <a:r>
              <a:rPr sz="1900" dirty="0">
                <a:latin typeface="Franklin Gothic Medium Cond"/>
                <a:cs typeface="Franklin Gothic Medium Cond"/>
              </a:rPr>
              <a:t>	</a:t>
            </a:r>
            <a:r>
              <a:rPr sz="1900" spc="-10" dirty="0">
                <a:latin typeface="Franklin Gothic Medium Cond"/>
                <a:cs typeface="Franklin Gothic Medium Cond"/>
              </a:rPr>
              <a:t>реал</a:t>
            </a:r>
            <a:r>
              <a:rPr sz="1900" dirty="0">
                <a:latin typeface="Franklin Gothic Medium Cond"/>
                <a:cs typeface="Franklin Gothic Medium Cond"/>
              </a:rPr>
              <a:t>и</a:t>
            </a:r>
            <a:r>
              <a:rPr sz="1900" spc="-5" dirty="0">
                <a:latin typeface="Franklin Gothic Medium Cond"/>
                <a:cs typeface="Franklin Gothic Medium Cond"/>
              </a:rPr>
              <a:t>зации</a:t>
            </a:r>
            <a:r>
              <a:rPr sz="1900" dirty="0">
                <a:latin typeface="Franklin Gothic Medium Cond"/>
                <a:cs typeface="Franklin Gothic Medium Cond"/>
              </a:rPr>
              <a:t>	</a:t>
            </a:r>
            <a:r>
              <a:rPr sz="1900" spc="-10" dirty="0">
                <a:latin typeface="Franklin Gothic Medium Cond"/>
                <a:cs typeface="Franklin Gothic Medium Cond"/>
              </a:rPr>
              <a:t>Про</a:t>
            </a:r>
            <a:r>
              <a:rPr sz="1900" spc="10" dirty="0">
                <a:latin typeface="Franklin Gothic Medium Cond"/>
                <a:cs typeface="Franklin Gothic Medium Cond"/>
              </a:rPr>
              <a:t>г</a:t>
            </a:r>
            <a:r>
              <a:rPr sz="1900" spc="-10" dirty="0">
                <a:latin typeface="Franklin Gothic Medium Cond"/>
                <a:cs typeface="Franklin Gothic Medium Cond"/>
              </a:rPr>
              <a:t>р</a:t>
            </a:r>
            <a:r>
              <a:rPr sz="1900" dirty="0">
                <a:latin typeface="Franklin Gothic Medium Cond"/>
                <a:cs typeface="Franklin Gothic Medium Cond"/>
              </a:rPr>
              <a:t>ам</a:t>
            </a:r>
            <a:r>
              <a:rPr sz="1900" spc="-10" dirty="0">
                <a:latin typeface="Franklin Gothic Medium Cond"/>
                <a:cs typeface="Franklin Gothic Medium Cond"/>
              </a:rPr>
              <a:t>мы  </a:t>
            </a:r>
            <a:r>
              <a:rPr sz="1900" b="1" spc="-5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индивидуального	развития	детей</a:t>
            </a:r>
            <a:r>
              <a:rPr sz="1900" spc="-5" dirty="0">
                <a:latin typeface="Franklin Gothic Medium Cond"/>
                <a:cs typeface="Franklin Gothic Medium Cond"/>
              </a:rPr>
              <a:t>.</a:t>
            </a:r>
            <a:endParaRPr sz="19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303" y="1968754"/>
            <a:ext cx="290131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5255">
              <a:lnSpc>
                <a:spcPct val="100000"/>
              </a:lnSpc>
              <a:spcBef>
                <a:spcPts val="95"/>
              </a:spcBef>
              <a:tabLst>
                <a:tab pos="745490" algn="l"/>
                <a:tab pos="893444" algn="l"/>
                <a:tab pos="1618615" algn="l"/>
                <a:tab pos="2230120" algn="l"/>
              </a:tabLst>
            </a:pPr>
            <a:r>
              <a:rPr sz="1900" spc="-10" dirty="0">
                <a:latin typeface="Franklin Gothic Medium Cond"/>
                <a:cs typeface="Franklin Gothic Medium Cond"/>
              </a:rPr>
              <a:t>мо</a:t>
            </a:r>
            <a:r>
              <a:rPr sz="1900" spc="-5" dirty="0">
                <a:latin typeface="Franklin Gothic Medium Cond"/>
                <a:cs typeface="Franklin Gothic Medium Cond"/>
              </a:rPr>
              <a:t>жет</a:t>
            </a:r>
            <a:r>
              <a:rPr sz="1900" dirty="0">
                <a:latin typeface="Franklin Gothic Medium Cond"/>
                <a:cs typeface="Franklin Gothic Medium Cond"/>
              </a:rPr>
              <a:t>		</a:t>
            </a:r>
            <a:r>
              <a:rPr sz="1900" spc="-5" dirty="0">
                <a:latin typeface="Franklin Gothic Medium Cond"/>
                <a:cs typeface="Franklin Gothic Medium Cond"/>
              </a:rPr>
              <a:t>про</a:t>
            </a:r>
            <a:r>
              <a:rPr sz="1900" dirty="0">
                <a:latin typeface="Franklin Gothic Medium Cond"/>
                <a:cs typeface="Franklin Gothic Medium Cond"/>
              </a:rPr>
              <a:t>в</a:t>
            </a:r>
            <a:r>
              <a:rPr sz="1900" spc="-5" dirty="0">
                <a:latin typeface="Franklin Gothic Medium Cond"/>
                <a:cs typeface="Franklin Gothic Medium Cond"/>
              </a:rPr>
              <a:t>оди</a:t>
            </a:r>
            <a:r>
              <a:rPr sz="1900" spc="10" dirty="0">
                <a:latin typeface="Franklin Gothic Medium Cond"/>
                <a:cs typeface="Franklin Gothic Medium Cond"/>
              </a:rPr>
              <a:t>т</a:t>
            </a:r>
            <a:r>
              <a:rPr sz="1900" spc="-5" dirty="0">
                <a:latin typeface="Franklin Gothic Medium Cond"/>
                <a:cs typeface="Franklin Gothic Medium Cond"/>
              </a:rPr>
              <a:t>ься</a:t>
            </a:r>
            <a:r>
              <a:rPr sz="1900" dirty="0">
                <a:latin typeface="Franklin Gothic Medium Cond"/>
                <a:cs typeface="Franklin Gothic Medium Cond"/>
              </a:rPr>
              <a:t>	</a:t>
            </a:r>
            <a:r>
              <a:rPr sz="1900" b="1" spc="5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о</a:t>
            </a:r>
            <a:r>
              <a:rPr sz="1900" b="1" spc="-10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ц</a:t>
            </a:r>
            <a:r>
              <a:rPr sz="1900" b="1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е</a:t>
            </a:r>
            <a:r>
              <a:rPr sz="1900" b="1" spc="-10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н</a:t>
            </a:r>
            <a:r>
              <a:rPr sz="1900" b="1" spc="-15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к</a:t>
            </a:r>
            <a:r>
              <a:rPr sz="1900" b="1" spc="-5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а  </a:t>
            </a:r>
            <a:r>
              <a:rPr sz="1900" spc="-5" dirty="0">
                <a:latin typeface="Franklin Gothic Medium Cond"/>
                <a:cs typeface="Franklin Gothic Medium Cond"/>
              </a:rPr>
              <a:t>Такая</a:t>
            </a:r>
            <a:r>
              <a:rPr sz="1900" dirty="0">
                <a:latin typeface="Franklin Gothic Medium Cond"/>
                <a:cs typeface="Franklin Gothic Medium Cond"/>
              </a:rPr>
              <a:t>	</a:t>
            </a:r>
            <a:r>
              <a:rPr sz="1900" b="1" spc="-5" dirty="0">
                <a:latin typeface="Franklin Gothic Medium Cond"/>
                <a:cs typeface="Franklin Gothic Medium Cond"/>
              </a:rPr>
              <a:t>о</a:t>
            </a:r>
            <a:r>
              <a:rPr sz="1900" b="1" spc="5" dirty="0">
                <a:latin typeface="Franklin Gothic Medium Cond"/>
                <a:cs typeface="Franklin Gothic Medium Cond"/>
              </a:rPr>
              <a:t>ц</a:t>
            </a:r>
            <a:r>
              <a:rPr sz="1900" b="1" dirty="0">
                <a:latin typeface="Franklin Gothic Medium Cond"/>
                <a:cs typeface="Franklin Gothic Medium Cond"/>
              </a:rPr>
              <a:t>е</a:t>
            </a:r>
            <a:r>
              <a:rPr sz="1900" b="1" spc="-10" dirty="0">
                <a:latin typeface="Franklin Gothic Medium Cond"/>
                <a:cs typeface="Franklin Gothic Medium Cond"/>
              </a:rPr>
              <a:t>н</a:t>
            </a:r>
            <a:r>
              <a:rPr sz="1900" b="1" spc="-15" dirty="0">
                <a:latin typeface="Franklin Gothic Medium Cond"/>
                <a:cs typeface="Franklin Gothic Medium Cond"/>
              </a:rPr>
              <a:t>к</a:t>
            </a:r>
            <a:r>
              <a:rPr sz="1900" b="1" spc="-5" dirty="0">
                <a:latin typeface="Franklin Gothic Medium Cond"/>
                <a:cs typeface="Franklin Gothic Medium Cond"/>
              </a:rPr>
              <a:t>а</a:t>
            </a:r>
            <a:r>
              <a:rPr sz="1900" b="1" dirty="0">
                <a:latin typeface="Franklin Gothic Medium Cond"/>
                <a:cs typeface="Franklin Gothic Medium Cond"/>
              </a:rPr>
              <a:t>	</a:t>
            </a:r>
            <a:r>
              <a:rPr sz="1900" b="1" spc="5" dirty="0">
                <a:latin typeface="Franklin Gothic Medium Cond"/>
                <a:cs typeface="Franklin Gothic Medium Cond"/>
              </a:rPr>
              <a:t>п</a:t>
            </a:r>
            <a:r>
              <a:rPr sz="1900" b="1" spc="-10" dirty="0">
                <a:latin typeface="Franklin Gothic Medium Cond"/>
                <a:cs typeface="Franklin Gothic Medium Cond"/>
              </a:rPr>
              <a:t>роиз</a:t>
            </a:r>
            <a:r>
              <a:rPr sz="1900" b="1" spc="-5" dirty="0">
                <a:latin typeface="Franklin Gothic Medium Cond"/>
                <a:cs typeface="Franklin Gothic Medium Cond"/>
              </a:rPr>
              <a:t>води</a:t>
            </a:r>
            <a:r>
              <a:rPr sz="1900" b="1" dirty="0">
                <a:latin typeface="Franklin Gothic Medium Cond"/>
                <a:cs typeface="Franklin Gothic Medium Cond"/>
              </a:rPr>
              <a:t>т</a:t>
            </a:r>
            <a:r>
              <a:rPr sz="1900" b="1" spc="-5" dirty="0">
                <a:latin typeface="Franklin Gothic Medium Cond"/>
                <a:cs typeface="Franklin Gothic Medium Cond"/>
              </a:rPr>
              <a:t>ся</a:t>
            </a:r>
            <a:endParaRPr sz="19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34" y="2547873"/>
            <a:ext cx="6547484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Franklin Gothic Medium Cond"/>
                <a:cs typeface="Franklin Gothic Medium Cond"/>
              </a:rPr>
              <a:t>педагогическим работником в </a:t>
            </a:r>
            <a:r>
              <a:rPr sz="1900" b="1" dirty="0">
                <a:latin typeface="Franklin Gothic Medium Cond"/>
                <a:cs typeface="Franklin Gothic Medium Cond"/>
              </a:rPr>
              <a:t>рамках </a:t>
            </a:r>
            <a:r>
              <a:rPr sz="1900" b="1" spc="-5" dirty="0">
                <a:latin typeface="Franklin Gothic Medium Cond"/>
                <a:cs typeface="Franklin Gothic Medium Cond"/>
              </a:rPr>
              <a:t>педагогической диагностики  </a:t>
            </a:r>
            <a:r>
              <a:rPr sz="1900" spc="-5" dirty="0">
                <a:latin typeface="Franklin Gothic Medium Cond"/>
                <a:cs typeface="Franklin Gothic Medium Cond"/>
              </a:rPr>
              <a:t>(оценки индивидуального развития детей дошкольного возраста,  связанной с оценкой эффективности педагогических действий и  лежащей в основе их дальнейшего</a:t>
            </a:r>
            <a:r>
              <a:rPr sz="1900" spc="20" dirty="0">
                <a:latin typeface="Franklin Gothic Medium Cond"/>
                <a:cs typeface="Franklin Gothic Medium Cond"/>
              </a:rPr>
              <a:t> </a:t>
            </a:r>
            <a:r>
              <a:rPr sz="1900" spc="-5" dirty="0">
                <a:latin typeface="Franklin Gothic Medium Cond"/>
                <a:cs typeface="Franklin Gothic Medium Cond"/>
              </a:rPr>
              <a:t>планирования).</a:t>
            </a:r>
            <a:endParaRPr sz="1900">
              <a:latin typeface="Franklin Gothic Medium Cond"/>
              <a:cs typeface="Franklin Gothic Medium Cond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latin typeface="Franklin Gothic Medium Cond"/>
                <a:cs typeface="Franklin Gothic Medium Cond"/>
              </a:rPr>
              <a:t>Результаты педагогической диагностики (мониторинга) могут  использоваться исключительно для </a:t>
            </a:r>
            <a:r>
              <a:rPr sz="1900" spc="-10" dirty="0">
                <a:latin typeface="Franklin Gothic Medium Cond"/>
                <a:cs typeface="Franklin Gothic Medium Cond"/>
              </a:rPr>
              <a:t>решения </a:t>
            </a:r>
            <a:r>
              <a:rPr sz="1900" spc="-5" dirty="0">
                <a:latin typeface="Franklin Gothic Medium Cond"/>
                <a:cs typeface="Franklin Gothic Medium Cond"/>
              </a:rPr>
              <a:t>следующих  образовательных</a:t>
            </a:r>
            <a:r>
              <a:rPr sz="1900" spc="10" dirty="0">
                <a:latin typeface="Franklin Gothic Medium Cond"/>
                <a:cs typeface="Franklin Gothic Medium Cond"/>
              </a:rPr>
              <a:t> </a:t>
            </a:r>
            <a:r>
              <a:rPr sz="1900" spc="-5" dirty="0">
                <a:latin typeface="Franklin Gothic Medium Cond"/>
                <a:cs typeface="Franklin Gothic Medium Cond"/>
              </a:rPr>
              <a:t>задач:</a:t>
            </a:r>
            <a:endParaRPr sz="1900">
              <a:latin typeface="Franklin Gothic Medium Cond"/>
              <a:cs typeface="Franklin Gothic Medium Cond"/>
            </a:endParaRPr>
          </a:p>
          <a:p>
            <a:pPr marL="12700" marR="6350" algn="just">
              <a:lnSpc>
                <a:spcPct val="100000"/>
              </a:lnSpc>
              <a:buFont typeface="Franklin Gothic Medium Cond"/>
              <a:buAutoNum type="arabicParenR"/>
              <a:tabLst>
                <a:tab pos="273685" algn="l"/>
              </a:tabLst>
            </a:pPr>
            <a:r>
              <a:rPr sz="1900" b="1" spc="-5" dirty="0">
                <a:latin typeface="Franklin Gothic Medium Cond"/>
                <a:cs typeface="Franklin Gothic Medium Cond"/>
              </a:rPr>
              <a:t>индивидуализации образования </a:t>
            </a:r>
            <a:r>
              <a:rPr sz="1900" spc="-5" dirty="0">
                <a:latin typeface="Franklin Gothic Medium Cond"/>
                <a:cs typeface="Franklin Gothic Medium Cond"/>
              </a:rPr>
              <a:t>(в том </a:t>
            </a:r>
            <a:r>
              <a:rPr sz="1900" dirty="0">
                <a:latin typeface="Franklin Gothic Medium Cond"/>
                <a:cs typeface="Franklin Gothic Medium Cond"/>
              </a:rPr>
              <a:t>числе </a:t>
            </a:r>
            <a:r>
              <a:rPr sz="1900" spc="-5" dirty="0">
                <a:latin typeface="Franklin Gothic Medium Cond"/>
                <a:cs typeface="Franklin Gothic Medium Cond"/>
              </a:rPr>
              <a:t>поддержки ребёнка,  построения его образовательной траектории или профессиональной  коррекции особенностей его</a:t>
            </a:r>
            <a:r>
              <a:rPr sz="1900" spc="55" dirty="0">
                <a:latin typeface="Franklin Gothic Medium Cond"/>
                <a:cs typeface="Franklin Gothic Medium Cond"/>
              </a:rPr>
              <a:t> </a:t>
            </a:r>
            <a:r>
              <a:rPr sz="1900" spc="-5" dirty="0">
                <a:latin typeface="Franklin Gothic Medium Cond"/>
                <a:cs typeface="Franklin Gothic Medium Cond"/>
              </a:rPr>
              <a:t>развития);</a:t>
            </a:r>
            <a:endParaRPr sz="1900">
              <a:latin typeface="Franklin Gothic Medium Cond"/>
              <a:cs typeface="Franklin Gothic Medium Cond"/>
            </a:endParaRPr>
          </a:p>
          <a:p>
            <a:pPr marL="242570" indent="-230504" algn="just">
              <a:lnSpc>
                <a:spcPct val="100000"/>
              </a:lnSpc>
              <a:buFont typeface="Franklin Gothic Medium Cond"/>
              <a:buAutoNum type="arabicParenR"/>
              <a:tabLst>
                <a:tab pos="243204" algn="l"/>
              </a:tabLst>
            </a:pPr>
            <a:r>
              <a:rPr sz="1900" b="1" dirty="0">
                <a:latin typeface="Franklin Gothic Medium Cond"/>
                <a:cs typeface="Franklin Gothic Medium Cond"/>
              </a:rPr>
              <a:t>оптимизации работы </a:t>
            </a:r>
            <a:r>
              <a:rPr sz="1900" b="1" spc="-5" dirty="0">
                <a:latin typeface="Franklin Gothic Medium Cond"/>
                <a:cs typeface="Franklin Gothic Medium Cond"/>
              </a:rPr>
              <a:t>с </a:t>
            </a:r>
            <a:r>
              <a:rPr sz="1900" b="1" dirty="0">
                <a:latin typeface="Franklin Gothic Medium Cond"/>
                <a:cs typeface="Franklin Gothic Medium Cond"/>
              </a:rPr>
              <a:t>группой</a:t>
            </a:r>
            <a:r>
              <a:rPr sz="1900" b="1" spc="-130" dirty="0">
                <a:latin typeface="Franklin Gothic Medium Cond"/>
                <a:cs typeface="Franklin Gothic Medium Cond"/>
              </a:rPr>
              <a:t> </a:t>
            </a:r>
            <a:r>
              <a:rPr sz="1900" b="1" dirty="0">
                <a:latin typeface="Franklin Gothic Medium Cond"/>
                <a:cs typeface="Franklin Gothic Medium Cond"/>
              </a:rPr>
              <a:t>детей</a:t>
            </a:r>
            <a:r>
              <a:rPr sz="1900" dirty="0">
                <a:latin typeface="Franklin Gothic Medium Cond"/>
                <a:cs typeface="Franklin Gothic Medium Cond"/>
              </a:rPr>
              <a:t>.</a:t>
            </a:r>
            <a:endParaRPr sz="1900">
              <a:latin typeface="Franklin Gothic Medium Cond"/>
              <a:cs typeface="Franklin Gothic Medium Con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05471" y="2404872"/>
            <a:ext cx="1552955" cy="2115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3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214" y="714832"/>
            <a:ext cx="8329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0305" algn="l"/>
                <a:tab pos="5379085" algn="l"/>
              </a:tabLst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Почему	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нельзя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оценивать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достижение	целевых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ориентиров?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334" y="1563751"/>
            <a:ext cx="8769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87830" algn="l"/>
                <a:tab pos="3376295" algn="l"/>
                <a:tab pos="5249545" algn="l"/>
                <a:tab pos="7773670" algn="l"/>
              </a:tabLst>
            </a:pP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Каждый	ц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лев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й	о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ие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тир	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пре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став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л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яе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т	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собой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34" y="1975230"/>
            <a:ext cx="8775700" cy="894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420"/>
              </a:lnSpc>
              <a:spcBef>
                <a:spcPts val="100"/>
              </a:spcBef>
              <a:tabLst>
                <a:tab pos="2402205" algn="l"/>
                <a:tab pos="5191760" algn="l"/>
                <a:tab pos="6897370" algn="l"/>
                <a:tab pos="8570595" algn="l"/>
              </a:tabLst>
            </a:pP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об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бщ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ё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ну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ю	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хар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кте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исти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у	р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зви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т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ия	р</a:t>
            </a:r>
            <a:r>
              <a:rPr sz="3000" b="1" spc="10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бёнка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,	а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420"/>
              </a:lnSpc>
              <a:tabLst>
                <a:tab pos="4312285" algn="l"/>
                <a:tab pos="6684009" algn="l"/>
              </a:tabLst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«…новообразования	развития	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(субъектные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245" y="3209925"/>
            <a:ext cx="7012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0750" algn="l"/>
                <a:tab pos="3176905" algn="l"/>
                <a:tab pos="5475605" algn="l"/>
              </a:tabLst>
            </a:pPr>
            <a:r>
              <a:rPr sz="3000" u="heavy" spc="-7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пре</a:t>
            </a:r>
            <a:r>
              <a:rPr sz="30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д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ел</a:t>
            </a:r>
            <a:r>
              <a:rPr sz="30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а</a:t>
            </a:r>
            <a:r>
              <a:rPr sz="30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м</a:t>
            </a:r>
            <a:r>
              <a:rPr sz="3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и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	т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го	возр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стног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о	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пери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334" y="2798445"/>
            <a:ext cx="877570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420"/>
              </a:lnSpc>
              <a:spcBef>
                <a:spcPts val="100"/>
              </a:spcBef>
              <a:tabLst>
                <a:tab pos="2658110" algn="l"/>
                <a:tab pos="4215765" algn="l"/>
                <a:tab pos="7180580" algn="l"/>
                <a:tab pos="8396605" algn="l"/>
              </a:tabLst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способ</a:t>
            </a:r>
            <a:r>
              <a:rPr sz="3000" b="1" spc="-1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spc="1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ти)	всегда	</a:t>
            </a:r>
            <a:r>
              <a:rPr sz="3000" b="1" spc="-2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бн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ру</a:t>
            </a:r>
            <a:r>
              <a:rPr sz="3000" b="1" spc="10" dirty="0">
                <a:solidFill>
                  <a:srgbClr val="001F5F"/>
                </a:solidFill>
                <a:latin typeface="Calibri"/>
                <a:cs typeface="Calibri"/>
              </a:rPr>
              <a:t>ж</a:t>
            </a:r>
            <a:r>
              <a:rPr sz="3000" b="1" spc="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вают	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я	</a:t>
            </a:r>
            <a:r>
              <a:rPr sz="3000" u="heavy" spc="-7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за</a:t>
            </a:r>
            <a:endParaRPr sz="3000">
              <a:latin typeface="Calibri"/>
              <a:cs typeface="Calibri"/>
            </a:endParaRPr>
          </a:p>
          <a:p>
            <a:pPr marR="8890" algn="r">
              <a:lnSpc>
                <a:spcPts val="3420"/>
              </a:lnSpc>
              <a:tabLst>
                <a:tab pos="840740" algn="l"/>
              </a:tabLst>
            </a:pP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е	они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334" y="3621100"/>
            <a:ext cx="8772525" cy="2308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сложились». </a:t>
            </a:r>
            <a:r>
              <a:rPr sz="3000" b="1" dirty="0">
                <a:solidFill>
                  <a:srgbClr val="001F5F"/>
                </a:solidFill>
                <a:latin typeface="Calibri"/>
                <a:cs typeface="Calibri"/>
              </a:rPr>
              <a:t>(В.И.</a:t>
            </a:r>
            <a:r>
              <a:rPr sz="3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001F5F"/>
                </a:solidFill>
                <a:latin typeface="Calibri"/>
                <a:cs typeface="Calibri"/>
              </a:rPr>
              <a:t>Слободчиков)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</a:pP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Поэтому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оценке 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подлежат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не целевые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ориентиры,  а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планируемые результаты </a:t>
            </a: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освоения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детьми  образовательной</a:t>
            </a:r>
            <a:r>
              <a:rPr sz="30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программы.</a:t>
            </a:r>
            <a:endParaRPr sz="3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198" y="534123"/>
            <a:ext cx="7326579" cy="1518920"/>
          </a:xfrm>
          <a:prstGeom prst="rect">
            <a:avLst/>
          </a:prstGeom>
        </p:spPr>
        <p:txBody>
          <a:bodyPr vert="horz" wrap="square" lIns="0" tIns="344678" rIns="0" bIns="0" rtlCol="0">
            <a:spAutoFit/>
          </a:bodyPr>
          <a:lstStyle/>
          <a:p>
            <a:pPr marL="3683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2.6. Содержание </a:t>
            </a:r>
            <a:r>
              <a:rPr sz="2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Программы должно </a:t>
            </a:r>
            <a:r>
              <a:rPr sz="24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обеспечивать … </a:t>
            </a:r>
            <a:r>
              <a:rPr sz="2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направления  развития </a:t>
            </a:r>
            <a:r>
              <a:rPr sz="24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 </a:t>
            </a:r>
            <a:r>
              <a:rPr sz="2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образования детей (далее </a:t>
            </a:r>
            <a:r>
              <a:rPr sz="24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— образовательные</a:t>
            </a:r>
            <a:r>
              <a:rPr sz="24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области):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2220" y="6556959"/>
            <a:ext cx="17633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© </a:t>
            </a:r>
            <a:r>
              <a:rPr sz="1500" spc="-5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ООО </a:t>
            </a:r>
            <a:r>
              <a:rPr sz="1500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«БАЛАСС»,</a:t>
            </a:r>
            <a:r>
              <a:rPr sz="1500" spc="-80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 </a:t>
            </a:r>
            <a:r>
              <a:rPr sz="1500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2016</a:t>
            </a:r>
            <a:endParaRPr sz="15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2711959"/>
            <a:ext cx="431609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963294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2000" dirty="0">
                <a:latin typeface="Franklin Gothic Medium Cond"/>
                <a:cs typeface="Franklin Gothic Medium Cond"/>
              </a:rPr>
              <a:t>Социальн</a:t>
            </a:r>
            <a:r>
              <a:rPr sz="2000" spc="5" dirty="0">
                <a:latin typeface="Franklin Gothic Medium Cond"/>
                <a:cs typeface="Franklin Gothic Medium Cond"/>
              </a:rPr>
              <a:t>о</a:t>
            </a:r>
            <a:r>
              <a:rPr sz="2000" spc="-5" dirty="0">
                <a:latin typeface="Franklin Gothic Medium Cond"/>
                <a:cs typeface="Franklin Gothic Medium Cond"/>
              </a:rPr>
              <a:t>-</a:t>
            </a:r>
            <a:r>
              <a:rPr sz="2000" dirty="0">
                <a:latin typeface="Franklin Gothic Medium Cond"/>
                <a:cs typeface="Franklin Gothic Medium Cond"/>
              </a:rPr>
              <a:t>ком</a:t>
            </a:r>
            <a:r>
              <a:rPr sz="2000" spc="5" dirty="0">
                <a:latin typeface="Franklin Gothic Medium Cond"/>
                <a:cs typeface="Franklin Gothic Medium Cond"/>
              </a:rPr>
              <a:t>м</a:t>
            </a:r>
            <a:r>
              <a:rPr sz="2000" dirty="0">
                <a:latin typeface="Franklin Gothic Medium Cond"/>
                <a:cs typeface="Franklin Gothic Medium Cond"/>
              </a:rPr>
              <a:t>уникати</a:t>
            </a:r>
            <a:r>
              <a:rPr sz="2000" spc="-15" dirty="0">
                <a:latin typeface="Franklin Gothic Medium Cond"/>
                <a:cs typeface="Franklin Gothic Medium Cond"/>
              </a:rPr>
              <a:t>в</a:t>
            </a:r>
            <a:r>
              <a:rPr sz="2000" spc="-10" dirty="0">
                <a:latin typeface="Franklin Gothic Medium Cond"/>
                <a:cs typeface="Franklin Gothic Medium Cond"/>
              </a:rPr>
              <a:t>н</a:t>
            </a:r>
            <a:r>
              <a:rPr sz="2000" dirty="0">
                <a:latin typeface="Franklin Gothic Medium Cond"/>
                <a:cs typeface="Franklin Gothic Medium Cond"/>
              </a:rPr>
              <a:t>ое  развитие.</a:t>
            </a:r>
          </a:p>
          <a:p>
            <a:pPr marL="516890" indent="-5048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16890" algn="l"/>
                <a:tab pos="517525" algn="l"/>
              </a:tabLst>
            </a:pPr>
            <a:r>
              <a:rPr sz="2000" dirty="0">
                <a:latin typeface="Franklin Gothic Medium Cond"/>
                <a:cs typeface="Franklin Gothic Medium Cond"/>
              </a:rPr>
              <a:t>Познавательное</a:t>
            </a:r>
            <a:r>
              <a:rPr sz="2000" spc="-3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развитие.</a:t>
            </a:r>
          </a:p>
          <a:p>
            <a:pPr marL="516890" indent="-5048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16890" algn="l"/>
                <a:tab pos="517525" algn="l"/>
              </a:tabLst>
            </a:pPr>
            <a:r>
              <a:rPr sz="2000" dirty="0">
                <a:latin typeface="Franklin Gothic Medium Cond"/>
                <a:cs typeface="Franklin Gothic Medium Cond"/>
              </a:rPr>
              <a:t>Речевое</a:t>
            </a:r>
            <a:r>
              <a:rPr sz="2000" spc="-2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развитие.</a:t>
            </a:r>
          </a:p>
          <a:p>
            <a:pPr marL="516890" indent="-5048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16890" algn="l"/>
                <a:tab pos="517525" algn="l"/>
              </a:tabLst>
            </a:pPr>
            <a:r>
              <a:rPr sz="2000" spc="-5" dirty="0">
                <a:latin typeface="Franklin Gothic Medium Cond"/>
                <a:cs typeface="Franklin Gothic Medium Cond"/>
              </a:rPr>
              <a:t>Художественно-эстетическое</a:t>
            </a:r>
            <a:r>
              <a:rPr sz="2000" spc="-3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развитие.</a:t>
            </a:r>
          </a:p>
          <a:p>
            <a:pPr marL="516890" indent="-50482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516890" algn="l"/>
                <a:tab pos="517525" algn="l"/>
              </a:tabLst>
            </a:pPr>
            <a:r>
              <a:rPr sz="2000" dirty="0">
                <a:latin typeface="Franklin Gothic Medium Cond"/>
                <a:cs typeface="Franklin Gothic Medium Cond"/>
              </a:rPr>
              <a:t>Физическое</a:t>
            </a:r>
            <a:r>
              <a:rPr sz="2000" spc="-2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развитие.</a:t>
            </a:r>
          </a:p>
        </p:txBody>
      </p:sp>
      <p:sp>
        <p:nvSpPr>
          <p:cNvPr id="5" name="object 5"/>
          <p:cNvSpPr/>
          <p:nvPr/>
        </p:nvSpPr>
        <p:spPr>
          <a:xfrm>
            <a:off x="4666488" y="2479548"/>
            <a:ext cx="4226052" cy="2820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9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613" rIns="0" bIns="0" rtlCol="0">
            <a:spAutoFit/>
          </a:bodyPr>
          <a:lstStyle/>
          <a:p>
            <a:pPr marL="1545590" marR="5080" indent="-75755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Направления развития</a:t>
            </a:r>
            <a:r>
              <a:rPr sz="3200" spc="-85" dirty="0"/>
              <a:t> </a:t>
            </a:r>
            <a:r>
              <a:rPr sz="3200" spc="-5" dirty="0"/>
              <a:t>детей  дошкольного</a:t>
            </a:r>
            <a:r>
              <a:rPr sz="3200" spc="-40" dirty="0"/>
              <a:t> </a:t>
            </a:r>
            <a:r>
              <a:rPr sz="3200" spc="-5" dirty="0"/>
              <a:t>возраста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716017" y="1356741"/>
            <a:ext cx="3960495" cy="1064260"/>
          </a:xfrm>
          <a:custGeom>
            <a:avLst/>
            <a:gdLst/>
            <a:ahLst/>
            <a:cxnLst/>
            <a:rect l="l" t="t" r="r" b="b"/>
            <a:pathLst>
              <a:path w="3960495" h="1064260">
                <a:moveTo>
                  <a:pt x="3960495" y="0"/>
                </a:moveTo>
                <a:lnTo>
                  <a:pt x="3954903" y="27648"/>
                </a:lnTo>
                <a:lnTo>
                  <a:pt x="3939667" y="50212"/>
                </a:lnTo>
                <a:lnTo>
                  <a:pt x="3917096" y="65418"/>
                </a:lnTo>
                <a:lnTo>
                  <a:pt x="3889502" y="70993"/>
                </a:lnTo>
                <a:lnTo>
                  <a:pt x="70993" y="70993"/>
                </a:lnTo>
                <a:lnTo>
                  <a:pt x="43344" y="76567"/>
                </a:lnTo>
                <a:lnTo>
                  <a:pt x="20780" y="91773"/>
                </a:lnTo>
                <a:lnTo>
                  <a:pt x="5574" y="114337"/>
                </a:lnTo>
                <a:lnTo>
                  <a:pt x="0" y="141986"/>
                </a:lnTo>
                <a:lnTo>
                  <a:pt x="0" y="993267"/>
                </a:lnTo>
                <a:lnTo>
                  <a:pt x="5574" y="1020841"/>
                </a:lnTo>
                <a:lnTo>
                  <a:pt x="20780" y="1043368"/>
                </a:lnTo>
                <a:lnTo>
                  <a:pt x="43344" y="1058560"/>
                </a:lnTo>
                <a:lnTo>
                  <a:pt x="70993" y="1064133"/>
                </a:lnTo>
                <a:lnTo>
                  <a:pt x="98567" y="1058560"/>
                </a:lnTo>
                <a:lnTo>
                  <a:pt x="121094" y="1043368"/>
                </a:lnTo>
                <a:lnTo>
                  <a:pt x="136286" y="1020841"/>
                </a:lnTo>
                <a:lnTo>
                  <a:pt x="141859" y="993267"/>
                </a:lnTo>
                <a:lnTo>
                  <a:pt x="141859" y="922274"/>
                </a:lnTo>
                <a:lnTo>
                  <a:pt x="3889502" y="922274"/>
                </a:lnTo>
                <a:lnTo>
                  <a:pt x="3917096" y="916699"/>
                </a:lnTo>
                <a:lnTo>
                  <a:pt x="3939666" y="901493"/>
                </a:lnTo>
                <a:lnTo>
                  <a:pt x="3954903" y="878929"/>
                </a:lnTo>
                <a:lnTo>
                  <a:pt x="3960495" y="851281"/>
                </a:lnTo>
                <a:lnTo>
                  <a:pt x="3960495" y="212851"/>
                </a:lnTo>
                <a:lnTo>
                  <a:pt x="70993" y="212851"/>
                </a:lnTo>
                <a:lnTo>
                  <a:pt x="70993" y="141986"/>
                </a:lnTo>
                <a:lnTo>
                  <a:pt x="73779" y="128125"/>
                </a:lnTo>
                <a:lnTo>
                  <a:pt x="81375" y="116824"/>
                </a:lnTo>
                <a:lnTo>
                  <a:pt x="92638" y="109214"/>
                </a:lnTo>
                <a:lnTo>
                  <a:pt x="106426" y="106425"/>
                </a:lnTo>
                <a:lnTo>
                  <a:pt x="3960495" y="106425"/>
                </a:lnTo>
                <a:lnTo>
                  <a:pt x="3960495" y="0"/>
                </a:lnTo>
                <a:close/>
              </a:path>
              <a:path w="3960495" h="1064260">
                <a:moveTo>
                  <a:pt x="3960495" y="106425"/>
                </a:moveTo>
                <a:lnTo>
                  <a:pt x="106426" y="106425"/>
                </a:lnTo>
                <a:lnTo>
                  <a:pt x="120213" y="109214"/>
                </a:lnTo>
                <a:lnTo>
                  <a:pt x="131476" y="116824"/>
                </a:lnTo>
                <a:lnTo>
                  <a:pt x="139072" y="128125"/>
                </a:lnTo>
                <a:lnTo>
                  <a:pt x="141859" y="141986"/>
                </a:lnTo>
                <a:lnTo>
                  <a:pt x="136286" y="169560"/>
                </a:lnTo>
                <a:lnTo>
                  <a:pt x="121094" y="192087"/>
                </a:lnTo>
                <a:lnTo>
                  <a:pt x="98567" y="207279"/>
                </a:lnTo>
                <a:lnTo>
                  <a:pt x="70993" y="212851"/>
                </a:lnTo>
                <a:lnTo>
                  <a:pt x="3960495" y="212851"/>
                </a:lnTo>
                <a:lnTo>
                  <a:pt x="3960495" y="106425"/>
                </a:lnTo>
                <a:close/>
              </a:path>
              <a:path w="3960495" h="1064260">
                <a:moveTo>
                  <a:pt x="3818509" y="0"/>
                </a:moveTo>
                <a:lnTo>
                  <a:pt x="3818509" y="70993"/>
                </a:lnTo>
                <a:lnTo>
                  <a:pt x="3889502" y="70993"/>
                </a:lnTo>
                <a:lnTo>
                  <a:pt x="3889502" y="35560"/>
                </a:lnTo>
                <a:lnTo>
                  <a:pt x="3854068" y="35560"/>
                </a:lnTo>
                <a:lnTo>
                  <a:pt x="3840208" y="32771"/>
                </a:lnTo>
                <a:lnTo>
                  <a:pt x="3828907" y="25161"/>
                </a:lnTo>
                <a:lnTo>
                  <a:pt x="3821297" y="13860"/>
                </a:lnTo>
                <a:lnTo>
                  <a:pt x="3818509" y="0"/>
                </a:lnTo>
                <a:close/>
              </a:path>
              <a:path w="3960495" h="1064260">
                <a:moveTo>
                  <a:pt x="3889502" y="0"/>
                </a:moveTo>
                <a:lnTo>
                  <a:pt x="3886715" y="13860"/>
                </a:lnTo>
                <a:lnTo>
                  <a:pt x="3879119" y="25161"/>
                </a:lnTo>
                <a:lnTo>
                  <a:pt x="3867856" y="32771"/>
                </a:lnTo>
                <a:lnTo>
                  <a:pt x="3854068" y="35560"/>
                </a:lnTo>
                <a:lnTo>
                  <a:pt x="3889502" y="35560"/>
                </a:lnTo>
                <a:lnTo>
                  <a:pt x="3889502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010" y="1285875"/>
            <a:ext cx="3890010" cy="283845"/>
          </a:xfrm>
          <a:custGeom>
            <a:avLst/>
            <a:gdLst/>
            <a:ahLst/>
            <a:cxnLst/>
            <a:rect l="l" t="t" r="r" b="b"/>
            <a:pathLst>
              <a:path w="3890009" h="283844">
                <a:moveTo>
                  <a:pt x="35433" y="177291"/>
                </a:moveTo>
                <a:lnTo>
                  <a:pt x="21645" y="180080"/>
                </a:lnTo>
                <a:lnTo>
                  <a:pt x="10382" y="187690"/>
                </a:lnTo>
                <a:lnTo>
                  <a:pt x="2786" y="198991"/>
                </a:lnTo>
                <a:lnTo>
                  <a:pt x="0" y="212851"/>
                </a:lnTo>
                <a:lnTo>
                  <a:pt x="0" y="283717"/>
                </a:lnTo>
                <a:lnTo>
                  <a:pt x="27574" y="278145"/>
                </a:lnTo>
                <a:lnTo>
                  <a:pt x="50101" y="262953"/>
                </a:lnTo>
                <a:lnTo>
                  <a:pt x="65293" y="240426"/>
                </a:lnTo>
                <a:lnTo>
                  <a:pt x="70865" y="212851"/>
                </a:lnTo>
                <a:lnTo>
                  <a:pt x="68079" y="198991"/>
                </a:lnTo>
                <a:lnTo>
                  <a:pt x="60483" y="187690"/>
                </a:lnTo>
                <a:lnTo>
                  <a:pt x="49220" y="180080"/>
                </a:lnTo>
                <a:lnTo>
                  <a:pt x="35433" y="177291"/>
                </a:lnTo>
                <a:close/>
              </a:path>
              <a:path w="3890009" h="283844">
                <a:moveTo>
                  <a:pt x="3889502" y="70865"/>
                </a:moveTo>
                <a:lnTo>
                  <a:pt x="3818509" y="70865"/>
                </a:lnTo>
                <a:lnTo>
                  <a:pt x="3818509" y="141859"/>
                </a:lnTo>
                <a:lnTo>
                  <a:pt x="3846103" y="136284"/>
                </a:lnTo>
                <a:lnTo>
                  <a:pt x="3868673" y="121078"/>
                </a:lnTo>
                <a:lnTo>
                  <a:pt x="3883910" y="98514"/>
                </a:lnTo>
                <a:lnTo>
                  <a:pt x="3889502" y="70865"/>
                </a:lnTo>
                <a:close/>
              </a:path>
              <a:path w="3890009" h="283844">
                <a:moveTo>
                  <a:pt x="3818509" y="0"/>
                </a:moveTo>
                <a:lnTo>
                  <a:pt x="3790860" y="5572"/>
                </a:lnTo>
                <a:lnTo>
                  <a:pt x="3768296" y="20764"/>
                </a:lnTo>
                <a:lnTo>
                  <a:pt x="3753090" y="43291"/>
                </a:lnTo>
                <a:lnTo>
                  <a:pt x="3747516" y="70865"/>
                </a:lnTo>
                <a:lnTo>
                  <a:pt x="3750304" y="84726"/>
                </a:lnTo>
                <a:lnTo>
                  <a:pt x="3757914" y="96027"/>
                </a:lnTo>
                <a:lnTo>
                  <a:pt x="3769215" y="103637"/>
                </a:lnTo>
                <a:lnTo>
                  <a:pt x="3783075" y="106425"/>
                </a:lnTo>
                <a:lnTo>
                  <a:pt x="3796863" y="103637"/>
                </a:lnTo>
                <a:lnTo>
                  <a:pt x="3808126" y="96027"/>
                </a:lnTo>
                <a:lnTo>
                  <a:pt x="3815722" y="84726"/>
                </a:lnTo>
                <a:lnTo>
                  <a:pt x="3818509" y="70865"/>
                </a:lnTo>
                <a:lnTo>
                  <a:pt x="3889502" y="70865"/>
                </a:lnTo>
                <a:lnTo>
                  <a:pt x="3883910" y="43291"/>
                </a:lnTo>
                <a:lnTo>
                  <a:pt x="3868674" y="20764"/>
                </a:lnTo>
                <a:lnTo>
                  <a:pt x="3846103" y="5572"/>
                </a:lnTo>
                <a:lnTo>
                  <a:pt x="3818509" y="0"/>
                </a:lnTo>
                <a:close/>
              </a:path>
            </a:pathLst>
          </a:custGeom>
          <a:solidFill>
            <a:srgbClr val="295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13732" y="1284732"/>
            <a:ext cx="3963923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017" y="1285875"/>
            <a:ext cx="3960495" cy="1135380"/>
          </a:xfrm>
          <a:custGeom>
            <a:avLst/>
            <a:gdLst/>
            <a:ahLst/>
            <a:cxnLst/>
            <a:rect l="l" t="t" r="r" b="b"/>
            <a:pathLst>
              <a:path w="3960495" h="1135380">
                <a:moveTo>
                  <a:pt x="0" y="212851"/>
                </a:moveTo>
                <a:lnTo>
                  <a:pt x="5574" y="185203"/>
                </a:lnTo>
                <a:lnTo>
                  <a:pt x="20780" y="162639"/>
                </a:lnTo>
                <a:lnTo>
                  <a:pt x="43344" y="147433"/>
                </a:lnTo>
                <a:lnTo>
                  <a:pt x="70993" y="141859"/>
                </a:lnTo>
                <a:lnTo>
                  <a:pt x="3818509" y="141859"/>
                </a:lnTo>
                <a:lnTo>
                  <a:pt x="3818509" y="70865"/>
                </a:lnTo>
                <a:lnTo>
                  <a:pt x="3824083" y="43291"/>
                </a:lnTo>
                <a:lnTo>
                  <a:pt x="3839289" y="20764"/>
                </a:lnTo>
                <a:lnTo>
                  <a:pt x="3861853" y="5572"/>
                </a:lnTo>
                <a:lnTo>
                  <a:pt x="3889502" y="0"/>
                </a:lnTo>
                <a:lnTo>
                  <a:pt x="3917096" y="5572"/>
                </a:lnTo>
                <a:lnTo>
                  <a:pt x="3939666" y="20764"/>
                </a:lnTo>
                <a:lnTo>
                  <a:pt x="3954903" y="43291"/>
                </a:lnTo>
                <a:lnTo>
                  <a:pt x="3960495" y="70865"/>
                </a:lnTo>
                <a:lnTo>
                  <a:pt x="3960495" y="922147"/>
                </a:lnTo>
                <a:lnTo>
                  <a:pt x="3954903" y="949795"/>
                </a:lnTo>
                <a:lnTo>
                  <a:pt x="3939667" y="972359"/>
                </a:lnTo>
                <a:lnTo>
                  <a:pt x="3917096" y="987565"/>
                </a:lnTo>
                <a:lnTo>
                  <a:pt x="3889502" y="993139"/>
                </a:lnTo>
                <a:lnTo>
                  <a:pt x="141859" y="993139"/>
                </a:lnTo>
                <a:lnTo>
                  <a:pt x="141859" y="1064133"/>
                </a:lnTo>
                <a:lnTo>
                  <a:pt x="136286" y="1091707"/>
                </a:lnTo>
                <a:lnTo>
                  <a:pt x="121094" y="1114234"/>
                </a:lnTo>
                <a:lnTo>
                  <a:pt x="98567" y="1129426"/>
                </a:lnTo>
                <a:lnTo>
                  <a:pt x="70993" y="1134999"/>
                </a:lnTo>
                <a:lnTo>
                  <a:pt x="43344" y="1129426"/>
                </a:lnTo>
                <a:lnTo>
                  <a:pt x="20780" y="1114234"/>
                </a:lnTo>
                <a:lnTo>
                  <a:pt x="5574" y="1091707"/>
                </a:lnTo>
                <a:lnTo>
                  <a:pt x="0" y="1064133"/>
                </a:lnTo>
                <a:lnTo>
                  <a:pt x="0" y="21285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21827" y="1344041"/>
            <a:ext cx="167386" cy="96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3317" y="1450466"/>
            <a:ext cx="167259" cy="13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57877" y="1498727"/>
            <a:ext cx="0" cy="780415"/>
          </a:xfrm>
          <a:custGeom>
            <a:avLst/>
            <a:gdLst/>
            <a:ahLst/>
            <a:cxnLst/>
            <a:rect l="l" t="t" r="r" b="b"/>
            <a:pathLst>
              <a:path h="780414">
                <a:moveTo>
                  <a:pt x="0" y="0"/>
                </a:moveTo>
                <a:lnTo>
                  <a:pt x="0" y="78028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6017" y="2483866"/>
            <a:ext cx="3960495" cy="945515"/>
          </a:xfrm>
          <a:custGeom>
            <a:avLst/>
            <a:gdLst/>
            <a:ahLst/>
            <a:cxnLst/>
            <a:rect l="l" t="t" r="r" b="b"/>
            <a:pathLst>
              <a:path w="3960495" h="945514">
                <a:moveTo>
                  <a:pt x="3960495" y="0"/>
                </a:moveTo>
                <a:lnTo>
                  <a:pt x="3955526" y="24522"/>
                </a:lnTo>
                <a:lnTo>
                  <a:pt x="3941984" y="44545"/>
                </a:lnTo>
                <a:lnTo>
                  <a:pt x="3921918" y="58042"/>
                </a:lnTo>
                <a:lnTo>
                  <a:pt x="3897376" y="62992"/>
                </a:lnTo>
                <a:lnTo>
                  <a:pt x="62992" y="62992"/>
                </a:lnTo>
                <a:lnTo>
                  <a:pt x="38469" y="67941"/>
                </a:lnTo>
                <a:lnTo>
                  <a:pt x="18446" y="81438"/>
                </a:lnTo>
                <a:lnTo>
                  <a:pt x="4949" y="101461"/>
                </a:lnTo>
                <a:lnTo>
                  <a:pt x="0" y="125984"/>
                </a:lnTo>
                <a:lnTo>
                  <a:pt x="0" y="882142"/>
                </a:lnTo>
                <a:lnTo>
                  <a:pt x="4949" y="906664"/>
                </a:lnTo>
                <a:lnTo>
                  <a:pt x="18446" y="926687"/>
                </a:lnTo>
                <a:lnTo>
                  <a:pt x="38469" y="940184"/>
                </a:lnTo>
                <a:lnTo>
                  <a:pt x="62992" y="945134"/>
                </a:lnTo>
                <a:lnTo>
                  <a:pt x="87514" y="940184"/>
                </a:lnTo>
                <a:lnTo>
                  <a:pt x="107537" y="926687"/>
                </a:lnTo>
                <a:lnTo>
                  <a:pt x="121034" y="906664"/>
                </a:lnTo>
                <a:lnTo>
                  <a:pt x="125984" y="882142"/>
                </a:lnTo>
                <a:lnTo>
                  <a:pt x="125984" y="819150"/>
                </a:lnTo>
                <a:lnTo>
                  <a:pt x="3897376" y="819150"/>
                </a:lnTo>
                <a:lnTo>
                  <a:pt x="3921918" y="814200"/>
                </a:lnTo>
                <a:lnTo>
                  <a:pt x="3941984" y="800703"/>
                </a:lnTo>
                <a:lnTo>
                  <a:pt x="3955526" y="780680"/>
                </a:lnTo>
                <a:lnTo>
                  <a:pt x="3960495" y="756158"/>
                </a:lnTo>
                <a:lnTo>
                  <a:pt x="3960495" y="189103"/>
                </a:lnTo>
                <a:lnTo>
                  <a:pt x="62992" y="189103"/>
                </a:lnTo>
                <a:lnTo>
                  <a:pt x="62992" y="125984"/>
                </a:lnTo>
                <a:lnTo>
                  <a:pt x="65466" y="113722"/>
                </a:lnTo>
                <a:lnTo>
                  <a:pt x="72215" y="103711"/>
                </a:lnTo>
                <a:lnTo>
                  <a:pt x="82226" y="96962"/>
                </a:lnTo>
                <a:lnTo>
                  <a:pt x="94487" y="94487"/>
                </a:lnTo>
                <a:lnTo>
                  <a:pt x="3960495" y="94487"/>
                </a:lnTo>
                <a:lnTo>
                  <a:pt x="3960495" y="0"/>
                </a:lnTo>
                <a:close/>
              </a:path>
              <a:path w="3960495" h="945514">
                <a:moveTo>
                  <a:pt x="3960495" y="94487"/>
                </a:moveTo>
                <a:lnTo>
                  <a:pt x="94487" y="94487"/>
                </a:lnTo>
                <a:lnTo>
                  <a:pt x="106749" y="96962"/>
                </a:lnTo>
                <a:lnTo>
                  <a:pt x="116760" y="103711"/>
                </a:lnTo>
                <a:lnTo>
                  <a:pt x="123509" y="113722"/>
                </a:lnTo>
                <a:lnTo>
                  <a:pt x="125984" y="125984"/>
                </a:lnTo>
                <a:lnTo>
                  <a:pt x="121034" y="150526"/>
                </a:lnTo>
                <a:lnTo>
                  <a:pt x="107537" y="170592"/>
                </a:lnTo>
                <a:lnTo>
                  <a:pt x="87514" y="184134"/>
                </a:lnTo>
                <a:lnTo>
                  <a:pt x="62992" y="189103"/>
                </a:lnTo>
                <a:lnTo>
                  <a:pt x="3960495" y="189103"/>
                </a:lnTo>
                <a:lnTo>
                  <a:pt x="3960495" y="94487"/>
                </a:lnTo>
                <a:close/>
              </a:path>
              <a:path w="3960495" h="945514">
                <a:moveTo>
                  <a:pt x="3834384" y="0"/>
                </a:moveTo>
                <a:lnTo>
                  <a:pt x="3834384" y="62992"/>
                </a:lnTo>
                <a:lnTo>
                  <a:pt x="3897376" y="62992"/>
                </a:lnTo>
                <a:lnTo>
                  <a:pt x="3897376" y="31496"/>
                </a:lnTo>
                <a:lnTo>
                  <a:pt x="3865880" y="31496"/>
                </a:lnTo>
                <a:lnTo>
                  <a:pt x="3853618" y="29021"/>
                </a:lnTo>
                <a:lnTo>
                  <a:pt x="3843607" y="22272"/>
                </a:lnTo>
                <a:lnTo>
                  <a:pt x="3836858" y="12261"/>
                </a:lnTo>
                <a:lnTo>
                  <a:pt x="3834384" y="0"/>
                </a:lnTo>
                <a:close/>
              </a:path>
              <a:path w="3960495" h="945514">
                <a:moveTo>
                  <a:pt x="3897376" y="0"/>
                </a:moveTo>
                <a:lnTo>
                  <a:pt x="3894901" y="12261"/>
                </a:lnTo>
                <a:lnTo>
                  <a:pt x="3888152" y="22272"/>
                </a:lnTo>
                <a:lnTo>
                  <a:pt x="3878141" y="29021"/>
                </a:lnTo>
                <a:lnTo>
                  <a:pt x="3865880" y="31496"/>
                </a:lnTo>
                <a:lnTo>
                  <a:pt x="3897376" y="31496"/>
                </a:lnTo>
                <a:lnTo>
                  <a:pt x="3897376" y="0"/>
                </a:lnTo>
                <a:close/>
              </a:path>
            </a:pathLst>
          </a:custGeom>
          <a:solidFill>
            <a:srgbClr val="FF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9009" y="2420873"/>
            <a:ext cx="3897629" cy="252095"/>
          </a:xfrm>
          <a:custGeom>
            <a:avLst/>
            <a:gdLst/>
            <a:ahLst/>
            <a:cxnLst/>
            <a:rect l="l" t="t" r="r" b="b"/>
            <a:pathLst>
              <a:path w="3897629" h="252094">
                <a:moveTo>
                  <a:pt x="31495" y="157479"/>
                </a:moveTo>
                <a:lnTo>
                  <a:pt x="19234" y="159954"/>
                </a:lnTo>
                <a:lnTo>
                  <a:pt x="9223" y="166703"/>
                </a:lnTo>
                <a:lnTo>
                  <a:pt x="2474" y="176714"/>
                </a:lnTo>
                <a:lnTo>
                  <a:pt x="0" y="188975"/>
                </a:lnTo>
                <a:lnTo>
                  <a:pt x="0" y="252095"/>
                </a:lnTo>
                <a:lnTo>
                  <a:pt x="24522" y="247126"/>
                </a:lnTo>
                <a:lnTo>
                  <a:pt x="44545" y="233584"/>
                </a:lnTo>
                <a:lnTo>
                  <a:pt x="58042" y="213518"/>
                </a:lnTo>
                <a:lnTo>
                  <a:pt x="62991" y="188975"/>
                </a:lnTo>
                <a:lnTo>
                  <a:pt x="60517" y="176714"/>
                </a:lnTo>
                <a:lnTo>
                  <a:pt x="53768" y="166703"/>
                </a:lnTo>
                <a:lnTo>
                  <a:pt x="43757" y="159954"/>
                </a:lnTo>
                <a:lnTo>
                  <a:pt x="31495" y="157479"/>
                </a:lnTo>
                <a:close/>
              </a:path>
              <a:path w="3897629" h="252094">
                <a:moveTo>
                  <a:pt x="3897503" y="62991"/>
                </a:moveTo>
                <a:lnTo>
                  <a:pt x="3834384" y="62991"/>
                </a:lnTo>
                <a:lnTo>
                  <a:pt x="3834384" y="125984"/>
                </a:lnTo>
                <a:lnTo>
                  <a:pt x="3858926" y="121034"/>
                </a:lnTo>
                <a:lnTo>
                  <a:pt x="3878992" y="107537"/>
                </a:lnTo>
                <a:lnTo>
                  <a:pt x="3892534" y="87514"/>
                </a:lnTo>
                <a:lnTo>
                  <a:pt x="3897503" y="62991"/>
                </a:lnTo>
                <a:close/>
              </a:path>
              <a:path w="3897629" h="252094">
                <a:moveTo>
                  <a:pt x="3834384" y="0"/>
                </a:moveTo>
                <a:lnTo>
                  <a:pt x="3809861" y="4949"/>
                </a:lnTo>
                <a:lnTo>
                  <a:pt x="3789838" y="18446"/>
                </a:lnTo>
                <a:lnTo>
                  <a:pt x="3776341" y="38469"/>
                </a:lnTo>
                <a:lnTo>
                  <a:pt x="3771391" y="62991"/>
                </a:lnTo>
                <a:lnTo>
                  <a:pt x="3773866" y="75253"/>
                </a:lnTo>
                <a:lnTo>
                  <a:pt x="3780615" y="85264"/>
                </a:lnTo>
                <a:lnTo>
                  <a:pt x="3790626" y="92013"/>
                </a:lnTo>
                <a:lnTo>
                  <a:pt x="3802888" y="94487"/>
                </a:lnTo>
                <a:lnTo>
                  <a:pt x="3815149" y="92013"/>
                </a:lnTo>
                <a:lnTo>
                  <a:pt x="3825160" y="85264"/>
                </a:lnTo>
                <a:lnTo>
                  <a:pt x="3831909" y="75253"/>
                </a:lnTo>
                <a:lnTo>
                  <a:pt x="3834384" y="62991"/>
                </a:lnTo>
                <a:lnTo>
                  <a:pt x="3897503" y="62991"/>
                </a:lnTo>
                <a:lnTo>
                  <a:pt x="3892534" y="38469"/>
                </a:lnTo>
                <a:lnTo>
                  <a:pt x="3878992" y="18446"/>
                </a:lnTo>
                <a:lnTo>
                  <a:pt x="3858926" y="4949"/>
                </a:lnTo>
                <a:lnTo>
                  <a:pt x="3834384" y="0"/>
                </a:lnTo>
                <a:close/>
              </a:path>
            </a:pathLst>
          </a:custGeom>
          <a:solidFill>
            <a:srgbClr val="CD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3732" y="2420111"/>
            <a:ext cx="3963923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2420873"/>
            <a:ext cx="3960495" cy="1008380"/>
          </a:xfrm>
          <a:custGeom>
            <a:avLst/>
            <a:gdLst/>
            <a:ahLst/>
            <a:cxnLst/>
            <a:rect l="l" t="t" r="r" b="b"/>
            <a:pathLst>
              <a:path w="3960495" h="1008379">
                <a:moveTo>
                  <a:pt x="0" y="188975"/>
                </a:moveTo>
                <a:lnTo>
                  <a:pt x="4949" y="164453"/>
                </a:lnTo>
                <a:lnTo>
                  <a:pt x="18446" y="144430"/>
                </a:lnTo>
                <a:lnTo>
                  <a:pt x="38469" y="130933"/>
                </a:lnTo>
                <a:lnTo>
                  <a:pt x="62992" y="125984"/>
                </a:lnTo>
                <a:lnTo>
                  <a:pt x="3834384" y="125984"/>
                </a:lnTo>
                <a:lnTo>
                  <a:pt x="3834384" y="62991"/>
                </a:lnTo>
                <a:lnTo>
                  <a:pt x="3839333" y="38469"/>
                </a:lnTo>
                <a:lnTo>
                  <a:pt x="3852830" y="18446"/>
                </a:lnTo>
                <a:lnTo>
                  <a:pt x="3872853" y="4949"/>
                </a:lnTo>
                <a:lnTo>
                  <a:pt x="3897376" y="0"/>
                </a:lnTo>
                <a:lnTo>
                  <a:pt x="3921918" y="4949"/>
                </a:lnTo>
                <a:lnTo>
                  <a:pt x="3941984" y="18446"/>
                </a:lnTo>
                <a:lnTo>
                  <a:pt x="3955526" y="38469"/>
                </a:lnTo>
                <a:lnTo>
                  <a:pt x="3960495" y="62991"/>
                </a:lnTo>
                <a:lnTo>
                  <a:pt x="3960495" y="819150"/>
                </a:lnTo>
                <a:lnTo>
                  <a:pt x="3955526" y="843672"/>
                </a:lnTo>
                <a:lnTo>
                  <a:pt x="3941984" y="863695"/>
                </a:lnTo>
                <a:lnTo>
                  <a:pt x="3921918" y="877192"/>
                </a:lnTo>
                <a:lnTo>
                  <a:pt x="3897376" y="882141"/>
                </a:lnTo>
                <a:lnTo>
                  <a:pt x="125984" y="882141"/>
                </a:lnTo>
                <a:lnTo>
                  <a:pt x="125984" y="945134"/>
                </a:lnTo>
                <a:lnTo>
                  <a:pt x="121034" y="969656"/>
                </a:lnTo>
                <a:lnTo>
                  <a:pt x="107537" y="989679"/>
                </a:lnTo>
                <a:lnTo>
                  <a:pt x="87514" y="1003176"/>
                </a:lnTo>
                <a:lnTo>
                  <a:pt x="62992" y="1008126"/>
                </a:lnTo>
                <a:lnTo>
                  <a:pt x="38469" y="1003176"/>
                </a:lnTo>
                <a:lnTo>
                  <a:pt x="18446" y="989679"/>
                </a:lnTo>
                <a:lnTo>
                  <a:pt x="4949" y="969656"/>
                </a:lnTo>
                <a:lnTo>
                  <a:pt x="0" y="945134"/>
                </a:lnTo>
                <a:lnTo>
                  <a:pt x="0" y="1889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37702" y="2471166"/>
            <a:ext cx="151511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03317" y="2565654"/>
            <a:ext cx="151384" cy="120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2002" y="2609850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1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62447" y="1374775"/>
            <a:ext cx="2730500" cy="192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489" marR="88900" indent="-4445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Социально 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–  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ком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му</a:t>
            </a:r>
            <a:r>
              <a:rPr sz="2000" b="1" spc="10" dirty="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sz="2000" b="1" spc="-20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Georgia"/>
                <a:cs typeface="Georgia"/>
              </a:rPr>
              <a:t>ив</a:t>
            </a:r>
            <a:r>
              <a:rPr sz="2000" b="1" spc="5" dirty="0">
                <a:solidFill>
                  <a:srgbClr val="FFFFFF"/>
                </a:solidFill>
                <a:latin typeface="Georgia"/>
                <a:cs typeface="Georgia"/>
              </a:rPr>
              <a:t>н</a:t>
            </a:r>
            <a:r>
              <a:rPr sz="2000" b="1" dirty="0">
                <a:solidFill>
                  <a:srgbClr val="FFFFFF"/>
                </a:solidFill>
                <a:latin typeface="Georgia"/>
                <a:cs typeface="Georgia"/>
              </a:rPr>
              <a:t>ое  развитие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55"/>
              </a:spcBef>
            </a:pPr>
            <a:r>
              <a:rPr sz="2400" b="1" spc="-5" dirty="0">
                <a:solidFill>
                  <a:srgbClr val="FFFFFF"/>
                </a:solidFill>
                <a:latin typeface="Georgia"/>
                <a:cs typeface="Georgia"/>
              </a:rPr>
              <a:t>Познавательное</a:t>
            </a:r>
            <a:endParaRPr sz="2400">
              <a:latin typeface="Georgia"/>
              <a:cs typeface="Georgia"/>
            </a:endParaRPr>
          </a:p>
          <a:p>
            <a:pPr marL="3810" algn="ctr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Georgia"/>
                <a:cs typeface="Georgia"/>
              </a:rPr>
              <a:t>развитие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11623" y="3435096"/>
            <a:ext cx="4093464" cy="11399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16017" y="3564001"/>
            <a:ext cx="3960495" cy="945515"/>
          </a:xfrm>
          <a:custGeom>
            <a:avLst/>
            <a:gdLst/>
            <a:ahLst/>
            <a:cxnLst/>
            <a:rect l="l" t="t" r="r" b="b"/>
            <a:pathLst>
              <a:path w="3960495" h="945514">
                <a:moveTo>
                  <a:pt x="3960495" y="0"/>
                </a:moveTo>
                <a:lnTo>
                  <a:pt x="3955526" y="24522"/>
                </a:lnTo>
                <a:lnTo>
                  <a:pt x="3941984" y="44545"/>
                </a:lnTo>
                <a:lnTo>
                  <a:pt x="3921918" y="58042"/>
                </a:lnTo>
                <a:lnTo>
                  <a:pt x="3897376" y="62992"/>
                </a:lnTo>
                <a:lnTo>
                  <a:pt x="62992" y="62992"/>
                </a:lnTo>
                <a:lnTo>
                  <a:pt x="38469" y="67941"/>
                </a:lnTo>
                <a:lnTo>
                  <a:pt x="18446" y="81438"/>
                </a:lnTo>
                <a:lnTo>
                  <a:pt x="4949" y="101461"/>
                </a:lnTo>
                <a:lnTo>
                  <a:pt x="0" y="125984"/>
                </a:lnTo>
                <a:lnTo>
                  <a:pt x="0" y="882142"/>
                </a:lnTo>
                <a:lnTo>
                  <a:pt x="4949" y="906664"/>
                </a:lnTo>
                <a:lnTo>
                  <a:pt x="18446" y="926687"/>
                </a:lnTo>
                <a:lnTo>
                  <a:pt x="38469" y="940184"/>
                </a:lnTo>
                <a:lnTo>
                  <a:pt x="62992" y="945134"/>
                </a:lnTo>
                <a:lnTo>
                  <a:pt x="87514" y="940184"/>
                </a:lnTo>
                <a:lnTo>
                  <a:pt x="107537" y="926687"/>
                </a:lnTo>
                <a:lnTo>
                  <a:pt x="121034" y="906664"/>
                </a:lnTo>
                <a:lnTo>
                  <a:pt x="125984" y="882142"/>
                </a:lnTo>
                <a:lnTo>
                  <a:pt x="125984" y="819150"/>
                </a:lnTo>
                <a:lnTo>
                  <a:pt x="3897376" y="819150"/>
                </a:lnTo>
                <a:lnTo>
                  <a:pt x="3921918" y="814200"/>
                </a:lnTo>
                <a:lnTo>
                  <a:pt x="3941984" y="800703"/>
                </a:lnTo>
                <a:lnTo>
                  <a:pt x="3955526" y="780680"/>
                </a:lnTo>
                <a:lnTo>
                  <a:pt x="3960495" y="756157"/>
                </a:lnTo>
                <a:lnTo>
                  <a:pt x="3960495" y="188975"/>
                </a:lnTo>
                <a:lnTo>
                  <a:pt x="62992" y="188975"/>
                </a:lnTo>
                <a:lnTo>
                  <a:pt x="62992" y="125984"/>
                </a:lnTo>
                <a:lnTo>
                  <a:pt x="65466" y="113722"/>
                </a:lnTo>
                <a:lnTo>
                  <a:pt x="72215" y="103711"/>
                </a:lnTo>
                <a:lnTo>
                  <a:pt x="82226" y="96962"/>
                </a:lnTo>
                <a:lnTo>
                  <a:pt x="94487" y="94487"/>
                </a:lnTo>
                <a:lnTo>
                  <a:pt x="3960495" y="94487"/>
                </a:lnTo>
                <a:lnTo>
                  <a:pt x="3960495" y="0"/>
                </a:lnTo>
                <a:close/>
              </a:path>
              <a:path w="3960495" h="945514">
                <a:moveTo>
                  <a:pt x="3960495" y="94487"/>
                </a:moveTo>
                <a:lnTo>
                  <a:pt x="94487" y="94487"/>
                </a:lnTo>
                <a:lnTo>
                  <a:pt x="106749" y="96962"/>
                </a:lnTo>
                <a:lnTo>
                  <a:pt x="116760" y="103711"/>
                </a:lnTo>
                <a:lnTo>
                  <a:pt x="123509" y="113722"/>
                </a:lnTo>
                <a:lnTo>
                  <a:pt x="125984" y="125984"/>
                </a:lnTo>
                <a:lnTo>
                  <a:pt x="121034" y="150506"/>
                </a:lnTo>
                <a:lnTo>
                  <a:pt x="107537" y="170529"/>
                </a:lnTo>
                <a:lnTo>
                  <a:pt x="87514" y="184026"/>
                </a:lnTo>
                <a:lnTo>
                  <a:pt x="62992" y="188975"/>
                </a:lnTo>
                <a:lnTo>
                  <a:pt x="3960495" y="188975"/>
                </a:lnTo>
                <a:lnTo>
                  <a:pt x="3960495" y="94487"/>
                </a:lnTo>
                <a:close/>
              </a:path>
              <a:path w="3960495" h="945514">
                <a:moveTo>
                  <a:pt x="3834384" y="0"/>
                </a:moveTo>
                <a:lnTo>
                  <a:pt x="3834384" y="62992"/>
                </a:lnTo>
                <a:lnTo>
                  <a:pt x="3897376" y="62992"/>
                </a:lnTo>
                <a:lnTo>
                  <a:pt x="3897376" y="31496"/>
                </a:lnTo>
                <a:lnTo>
                  <a:pt x="3865880" y="31496"/>
                </a:lnTo>
                <a:lnTo>
                  <a:pt x="3853618" y="29021"/>
                </a:lnTo>
                <a:lnTo>
                  <a:pt x="3843607" y="22272"/>
                </a:lnTo>
                <a:lnTo>
                  <a:pt x="3836858" y="12261"/>
                </a:lnTo>
                <a:lnTo>
                  <a:pt x="3834384" y="0"/>
                </a:lnTo>
                <a:close/>
              </a:path>
              <a:path w="3960495" h="945514">
                <a:moveTo>
                  <a:pt x="3897376" y="0"/>
                </a:moveTo>
                <a:lnTo>
                  <a:pt x="3894901" y="12261"/>
                </a:lnTo>
                <a:lnTo>
                  <a:pt x="3888152" y="22272"/>
                </a:lnTo>
                <a:lnTo>
                  <a:pt x="3878141" y="29021"/>
                </a:lnTo>
                <a:lnTo>
                  <a:pt x="3865880" y="31496"/>
                </a:lnTo>
                <a:lnTo>
                  <a:pt x="3897376" y="31496"/>
                </a:lnTo>
                <a:lnTo>
                  <a:pt x="38973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9009" y="3501009"/>
            <a:ext cx="3897629" cy="252095"/>
          </a:xfrm>
          <a:custGeom>
            <a:avLst/>
            <a:gdLst/>
            <a:ahLst/>
            <a:cxnLst/>
            <a:rect l="l" t="t" r="r" b="b"/>
            <a:pathLst>
              <a:path w="3897629" h="252095">
                <a:moveTo>
                  <a:pt x="31495" y="157479"/>
                </a:moveTo>
                <a:lnTo>
                  <a:pt x="19234" y="159954"/>
                </a:lnTo>
                <a:lnTo>
                  <a:pt x="9223" y="166703"/>
                </a:lnTo>
                <a:lnTo>
                  <a:pt x="2474" y="176714"/>
                </a:lnTo>
                <a:lnTo>
                  <a:pt x="0" y="188975"/>
                </a:lnTo>
                <a:lnTo>
                  <a:pt x="0" y="251967"/>
                </a:lnTo>
                <a:lnTo>
                  <a:pt x="24522" y="247018"/>
                </a:lnTo>
                <a:lnTo>
                  <a:pt x="44545" y="233521"/>
                </a:lnTo>
                <a:lnTo>
                  <a:pt x="58042" y="213498"/>
                </a:lnTo>
                <a:lnTo>
                  <a:pt x="62991" y="188975"/>
                </a:lnTo>
                <a:lnTo>
                  <a:pt x="60517" y="176714"/>
                </a:lnTo>
                <a:lnTo>
                  <a:pt x="53768" y="166703"/>
                </a:lnTo>
                <a:lnTo>
                  <a:pt x="43757" y="159954"/>
                </a:lnTo>
                <a:lnTo>
                  <a:pt x="31495" y="157479"/>
                </a:lnTo>
                <a:close/>
              </a:path>
              <a:path w="3897629" h="252095">
                <a:moveTo>
                  <a:pt x="3897503" y="62991"/>
                </a:moveTo>
                <a:lnTo>
                  <a:pt x="3834384" y="62991"/>
                </a:lnTo>
                <a:lnTo>
                  <a:pt x="3834384" y="125983"/>
                </a:lnTo>
                <a:lnTo>
                  <a:pt x="3858926" y="121034"/>
                </a:lnTo>
                <a:lnTo>
                  <a:pt x="3878992" y="107537"/>
                </a:lnTo>
                <a:lnTo>
                  <a:pt x="3892534" y="87514"/>
                </a:lnTo>
                <a:lnTo>
                  <a:pt x="3897503" y="62991"/>
                </a:lnTo>
                <a:close/>
              </a:path>
              <a:path w="3897629" h="252095">
                <a:moveTo>
                  <a:pt x="3834384" y="0"/>
                </a:moveTo>
                <a:lnTo>
                  <a:pt x="3809861" y="4949"/>
                </a:lnTo>
                <a:lnTo>
                  <a:pt x="3789838" y="18446"/>
                </a:lnTo>
                <a:lnTo>
                  <a:pt x="3776341" y="38469"/>
                </a:lnTo>
                <a:lnTo>
                  <a:pt x="3771391" y="62991"/>
                </a:lnTo>
                <a:lnTo>
                  <a:pt x="3773866" y="75253"/>
                </a:lnTo>
                <a:lnTo>
                  <a:pt x="3780615" y="85264"/>
                </a:lnTo>
                <a:lnTo>
                  <a:pt x="3790626" y="92013"/>
                </a:lnTo>
                <a:lnTo>
                  <a:pt x="3802888" y="94487"/>
                </a:lnTo>
                <a:lnTo>
                  <a:pt x="3815149" y="92013"/>
                </a:lnTo>
                <a:lnTo>
                  <a:pt x="3825160" y="85264"/>
                </a:lnTo>
                <a:lnTo>
                  <a:pt x="3831909" y="75253"/>
                </a:lnTo>
                <a:lnTo>
                  <a:pt x="3834384" y="62991"/>
                </a:lnTo>
                <a:lnTo>
                  <a:pt x="3897503" y="62991"/>
                </a:lnTo>
                <a:lnTo>
                  <a:pt x="3892534" y="38469"/>
                </a:lnTo>
                <a:lnTo>
                  <a:pt x="3878992" y="18446"/>
                </a:lnTo>
                <a:lnTo>
                  <a:pt x="3858926" y="4949"/>
                </a:lnTo>
                <a:lnTo>
                  <a:pt x="3834384" y="0"/>
                </a:lnTo>
                <a:close/>
              </a:path>
            </a:pathLst>
          </a:custGeom>
          <a:solidFill>
            <a:srgbClr val="75A7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6017" y="3501009"/>
            <a:ext cx="3960495" cy="1008380"/>
          </a:xfrm>
          <a:custGeom>
            <a:avLst/>
            <a:gdLst/>
            <a:ahLst/>
            <a:cxnLst/>
            <a:rect l="l" t="t" r="r" b="b"/>
            <a:pathLst>
              <a:path w="3960495" h="1008379">
                <a:moveTo>
                  <a:pt x="0" y="188975"/>
                </a:moveTo>
                <a:lnTo>
                  <a:pt x="4949" y="164453"/>
                </a:lnTo>
                <a:lnTo>
                  <a:pt x="18446" y="144430"/>
                </a:lnTo>
                <a:lnTo>
                  <a:pt x="38469" y="130933"/>
                </a:lnTo>
                <a:lnTo>
                  <a:pt x="62992" y="125983"/>
                </a:lnTo>
                <a:lnTo>
                  <a:pt x="3834384" y="125983"/>
                </a:lnTo>
                <a:lnTo>
                  <a:pt x="3834384" y="62991"/>
                </a:lnTo>
                <a:lnTo>
                  <a:pt x="3839333" y="38469"/>
                </a:lnTo>
                <a:lnTo>
                  <a:pt x="3852830" y="18446"/>
                </a:lnTo>
                <a:lnTo>
                  <a:pt x="3872853" y="4949"/>
                </a:lnTo>
                <a:lnTo>
                  <a:pt x="3897376" y="0"/>
                </a:lnTo>
                <a:lnTo>
                  <a:pt x="3921918" y="4949"/>
                </a:lnTo>
                <a:lnTo>
                  <a:pt x="3941984" y="18446"/>
                </a:lnTo>
                <a:lnTo>
                  <a:pt x="3955526" y="38469"/>
                </a:lnTo>
                <a:lnTo>
                  <a:pt x="3960495" y="62991"/>
                </a:lnTo>
                <a:lnTo>
                  <a:pt x="3960495" y="819149"/>
                </a:lnTo>
                <a:lnTo>
                  <a:pt x="3955526" y="843672"/>
                </a:lnTo>
                <a:lnTo>
                  <a:pt x="3941984" y="863695"/>
                </a:lnTo>
                <a:lnTo>
                  <a:pt x="3921918" y="877192"/>
                </a:lnTo>
                <a:lnTo>
                  <a:pt x="3897376" y="882141"/>
                </a:lnTo>
                <a:lnTo>
                  <a:pt x="125984" y="882141"/>
                </a:lnTo>
                <a:lnTo>
                  <a:pt x="125984" y="945133"/>
                </a:lnTo>
                <a:lnTo>
                  <a:pt x="121034" y="969656"/>
                </a:lnTo>
                <a:lnTo>
                  <a:pt x="107537" y="989679"/>
                </a:lnTo>
                <a:lnTo>
                  <a:pt x="87514" y="1003176"/>
                </a:lnTo>
                <a:lnTo>
                  <a:pt x="62992" y="1008126"/>
                </a:lnTo>
                <a:lnTo>
                  <a:pt x="38469" y="1003176"/>
                </a:lnTo>
                <a:lnTo>
                  <a:pt x="18446" y="989679"/>
                </a:lnTo>
                <a:lnTo>
                  <a:pt x="4949" y="969656"/>
                </a:lnTo>
                <a:lnTo>
                  <a:pt x="0" y="945133"/>
                </a:lnTo>
                <a:lnTo>
                  <a:pt x="0" y="1889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37702" y="3551301"/>
            <a:ext cx="151511" cy="88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3317" y="3645789"/>
            <a:ext cx="151384" cy="119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2002" y="3689984"/>
            <a:ext cx="0" cy="693420"/>
          </a:xfrm>
          <a:custGeom>
            <a:avLst/>
            <a:gdLst/>
            <a:ahLst/>
            <a:cxnLst/>
            <a:rect l="l" t="t" r="r" b="b"/>
            <a:pathLst>
              <a:path h="693420">
                <a:moveTo>
                  <a:pt x="0" y="0"/>
                </a:moveTo>
                <a:lnTo>
                  <a:pt x="0" y="69316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82259" y="3818001"/>
            <a:ext cx="2691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Речевое</a:t>
            </a:r>
            <a:r>
              <a:rPr sz="2200" b="1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развитие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611623" y="4442459"/>
            <a:ext cx="4093464" cy="10683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48784" y="4504944"/>
            <a:ext cx="3945636" cy="861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16017" y="4567682"/>
            <a:ext cx="3960495" cy="877569"/>
          </a:xfrm>
          <a:custGeom>
            <a:avLst/>
            <a:gdLst/>
            <a:ahLst/>
            <a:cxnLst/>
            <a:rect l="l" t="t" r="r" b="b"/>
            <a:pathLst>
              <a:path w="3960495" h="877570">
                <a:moveTo>
                  <a:pt x="3960495" y="0"/>
                </a:moveTo>
                <a:lnTo>
                  <a:pt x="3955883" y="22736"/>
                </a:lnTo>
                <a:lnTo>
                  <a:pt x="3943318" y="41306"/>
                </a:lnTo>
                <a:lnTo>
                  <a:pt x="3924704" y="53828"/>
                </a:lnTo>
                <a:lnTo>
                  <a:pt x="3901948" y="58420"/>
                </a:lnTo>
                <a:lnTo>
                  <a:pt x="58547" y="58420"/>
                </a:lnTo>
                <a:lnTo>
                  <a:pt x="35736" y="63013"/>
                </a:lnTo>
                <a:lnTo>
                  <a:pt x="17129" y="75549"/>
                </a:lnTo>
                <a:lnTo>
                  <a:pt x="4593" y="94156"/>
                </a:lnTo>
                <a:lnTo>
                  <a:pt x="0" y="116967"/>
                </a:lnTo>
                <a:lnTo>
                  <a:pt x="0" y="819023"/>
                </a:lnTo>
                <a:lnTo>
                  <a:pt x="4593" y="841833"/>
                </a:lnTo>
                <a:lnTo>
                  <a:pt x="17129" y="860440"/>
                </a:lnTo>
                <a:lnTo>
                  <a:pt x="35736" y="872976"/>
                </a:lnTo>
                <a:lnTo>
                  <a:pt x="58547" y="877570"/>
                </a:lnTo>
                <a:lnTo>
                  <a:pt x="81283" y="872976"/>
                </a:lnTo>
                <a:lnTo>
                  <a:pt x="99853" y="860440"/>
                </a:lnTo>
                <a:lnTo>
                  <a:pt x="112375" y="841833"/>
                </a:lnTo>
                <a:lnTo>
                  <a:pt x="116967" y="819023"/>
                </a:lnTo>
                <a:lnTo>
                  <a:pt x="116967" y="760476"/>
                </a:lnTo>
                <a:lnTo>
                  <a:pt x="3901948" y="760476"/>
                </a:lnTo>
                <a:lnTo>
                  <a:pt x="3924704" y="755884"/>
                </a:lnTo>
                <a:lnTo>
                  <a:pt x="3943318" y="743362"/>
                </a:lnTo>
                <a:lnTo>
                  <a:pt x="3955883" y="724792"/>
                </a:lnTo>
                <a:lnTo>
                  <a:pt x="3960495" y="702056"/>
                </a:lnTo>
                <a:lnTo>
                  <a:pt x="3960495" y="175514"/>
                </a:lnTo>
                <a:lnTo>
                  <a:pt x="58547" y="175514"/>
                </a:lnTo>
                <a:lnTo>
                  <a:pt x="58547" y="116967"/>
                </a:lnTo>
                <a:lnTo>
                  <a:pt x="60842" y="105598"/>
                </a:lnTo>
                <a:lnTo>
                  <a:pt x="67103" y="96313"/>
                </a:lnTo>
                <a:lnTo>
                  <a:pt x="76388" y="90052"/>
                </a:lnTo>
                <a:lnTo>
                  <a:pt x="87757" y="87757"/>
                </a:lnTo>
                <a:lnTo>
                  <a:pt x="3960495" y="87757"/>
                </a:lnTo>
                <a:lnTo>
                  <a:pt x="3960495" y="0"/>
                </a:lnTo>
                <a:close/>
              </a:path>
              <a:path w="3960495" h="877570">
                <a:moveTo>
                  <a:pt x="3960495" y="87757"/>
                </a:moveTo>
                <a:lnTo>
                  <a:pt x="87757" y="87757"/>
                </a:lnTo>
                <a:lnTo>
                  <a:pt x="99125" y="90052"/>
                </a:lnTo>
                <a:lnTo>
                  <a:pt x="108410" y="96313"/>
                </a:lnTo>
                <a:lnTo>
                  <a:pt x="114671" y="105598"/>
                </a:lnTo>
                <a:lnTo>
                  <a:pt x="116967" y="116967"/>
                </a:lnTo>
                <a:lnTo>
                  <a:pt x="112375" y="139723"/>
                </a:lnTo>
                <a:lnTo>
                  <a:pt x="99853" y="158337"/>
                </a:lnTo>
                <a:lnTo>
                  <a:pt x="81283" y="170902"/>
                </a:lnTo>
                <a:lnTo>
                  <a:pt x="58547" y="175514"/>
                </a:lnTo>
                <a:lnTo>
                  <a:pt x="3960495" y="175514"/>
                </a:lnTo>
                <a:lnTo>
                  <a:pt x="3960495" y="87757"/>
                </a:lnTo>
                <a:close/>
              </a:path>
              <a:path w="3960495" h="877570">
                <a:moveTo>
                  <a:pt x="3843401" y="0"/>
                </a:moveTo>
                <a:lnTo>
                  <a:pt x="3843401" y="58420"/>
                </a:lnTo>
                <a:lnTo>
                  <a:pt x="3901948" y="58420"/>
                </a:lnTo>
                <a:lnTo>
                  <a:pt x="3901948" y="29210"/>
                </a:lnTo>
                <a:lnTo>
                  <a:pt x="3872738" y="29210"/>
                </a:lnTo>
                <a:lnTo>
                  <a:pt x="3861296" y="26914"/>
                </a:lnTo>
                <a:lnTo>
                  <a:pt x="3851973" y="20653"/>
                </a:lnTo>
                <a:lnTo>
                  <a:pt x="3845698" y="11368"/>
                </a:lnTo>
                <a:lnTo>
                  <a:pt x="3843401" y="0"/>
                </a:lnTo>
                <a:close/>
              </a:path>
              <a:path w="3960495" h="877570">
                <a:moveTo>
                  <a:pt x="3901948" y="0"/>
                </a:moveTo>
                <a:lnTo>
                  <a:pt x="3899652" y="11368"/>
                </a:lnTo>
                <a:lnTo>
                  <a:pt x="3893391" y="20653"/>
                </a:lnTo>
                <a:lnTo>
                  <a:pt x="3884106" y="26914"/>
                </a:lnTo>
                <a:lnTo>
                  <a:pt x="3872738" y="29210"/>
                </a:lnTo>
                <a:lnTo>
                  <a:pt x="3901948" y="29210"/>
                </a:lnTo>
                <a:lnTo>
                  <a:pt x="3901948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74565" y="4509134"/>
            <a:ext cx="3902075" cy="234315"/>
          </a:xfrm>
          <a:custGeom>
            <a:avLst/>
            <a:gdLst/>
            <a:ahLst/>
            <a:cxnLst/>
            <a:rect l="l" t="t" r="r" b="b"/>
            <a:pathLst>
              <a:path w="3902075" h="234314">
                <a:moveTo>
                  <a:pt x="29210" y="146303"/>
                </a:moveTo>
                <a:lnTo>
                  <a:pt x="17841" y="148599"/>
                </a:lnTo>
                <a:lnTo>
                  <a:pt x="8556" y="154860"/>
                </a:lnTo>
                <a:lnTo>
                  <a:pt x="2295" y="164145"/>
                </a:lnTo>
                <a:lnTo>
                  <a:pt x="0" y="175513"/>
                </a:lnTo>
                <a:lnTo>
                  <a:pt x="0" y="234060"/>
                </a:lnTo>
                <a:lnTo>
                  <a:pt x="22736" y="229449"/>
                </a:lnTo>
                <a:lnTo>
                  <a:pt x="41306" y="216884"/>
                </a:lnTo>
                <a:lnTo>
                  <a:pt x="53828" y="198270"/>
                </a:lnTo>
                <a:lnTo>
                  <a:pt x="58420" y="175513"/>
                </a:lnTo>
                <a:lnTo>
                  <a:pt x="56124" y="164145"/>
                </a:lnTo>
                <a:lnTo>
                  <a:pt x="49863" y="154860"/>
                </a:lnTo>
                <a:lnTo>
                  <a:pt x="40578" y="148599"/>
                </a:lnTo>
                <a:lnTo>
                  <a:pt x="29210" y="146303"/>
                </a:lnTo>
                <a:close/>
              </a:path>
              <a:path w="3902075" h="234314">
                <a:moveTo>
                  <a:pt x="3901948" y="58546"/>
                </a:moveTo>
                <a:lnTo>
                  <a:pt x="3843401" y="58546"/>
                </a:lnTo>
                <a:lnTo>
                  <a:pt x="3843401" y="116966"/>
                </a:lnTo>
                <a:lnTo>
                  <a:pt x="3866157" y="112375"/>
                </a:lnTo>
                <a:lnTo>
                  <a:pt x="3884771" y="99853"/>
                </a:lnTo>
                <a:lnTo>
                  <a:pt x="3897336" y="81283"/>
                </a:lnTo>
                <a:lnTo>
                  <a:pt x="3901948" y="58546"/>
                </a:lnTo>
                <a:close/>
              </a:path>
              <a:path w="3902075" h="234314">
                <a:moveTo>
                  <a:pt x="3843401" y="0"/>
                </a:moveTo>
                <a:lnTo>
                  <a:pt x="3820590" y="4593"/>
                </a:lnTo>
                <a:lnTo>
                  <a:pt x="3801983" y="17129"/>
                </a:lnTo>
                <a:lnTo>
                  <a:pt x="3789447" y="35736"/>
                </a:lnTo>
                <a:lnTo>
                  <a:pt x="3784854" y="58546"/>
                </a:lnTo>
                <a:lnTo>
                  <a:pt x="3787151" y="69915"/>
                </a:lnTo>
                <a:lnTo>
                  <a:pt x="3793426" y="79200"/>
                </a:lnTo>
                <a:lnTo>
                  <a:pt x="3802749" y="85461"/>
                </a:lnTo>
                <a:lnTo>
                  <a:pt x="3814191" y="87756"/>
                </a:lnTo>
                <a:lnTo>
                  <a:pt x="3825559" y="85461"/>
                </a:lnTo>
                <a:lnTo>
                  <a:pt x="3834844" y="79200"/>
                </a:lnTo>
                <a:lnTo>
                  <a:pt x="3841105" y="69915"/>
                </a:lnTo>
                <a:lnTo>
                  <a:pt x="3843401" y="58546"/>
                </a:lnTo>
                <a:lnTo>
                  <a:pt x="3901948" y="58546"/>
                </a:lnTo>
                <a:lnTo>
                  <a:pt x="3897336" y="35736"/>
                </a:lnTo>
                <a:lnTo>
                  <a:pt x="3884771" y="17129"/>
                </a:lnTo>
                <a:lnTo>
                  <a:pt x="3866157" y="4593"/>
                </a:lnTo>
                <a:lnTo>
                  <a:pt x="3843401" y="0"/>
                </a:lnTo>
                <a:close/>
              </a:path>
            </a:pathLst>
          </a:custGeom>
          <a:solidFill>
            <a:srgbClr val="CD5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16017" y="4509134"/>
            <a:ext cx="3960495" cy="936625"/>
          </a:xfrm>
          <a:custGeom>
            <a:avLst/>
            <a:gdLst/>
            <a:ahLst/>
            <a:cxnLst/>
            <a:rect l="l" t="t" r="r" b="b"/>
            <a:pathLst>
              <a:path w="3960495" h="936625">
                <a:moveTo>
                  <a:pt x="0" y="175513"/>
                </a:moveTo>
                <a:lnTo>
                  <a:pt x="4593" y="152703"/>
                </a:lnTo>
                <a:lnTo>
                  <a:pt x="17129" y="134096"/>
                </a:lnTo>
                <a:lnTo>
                  <a:pt x="35736" y="121560"/>
                </a:lnTo>
                <a:lnTo>
                  <a:pt x="58547" y="116966"/>
                </a:lnTo>
                <a:lnTo>
                  <a:pt x="3843401" y="116966"/>
                </a:lnTo>
                <a:lnTo>
                  <a:pt x="3843401" y="58546"/>
                </a:lnTo>
                <a:lnTo>
                  <a:pt x="3847994" y="35736"/>
                </a:lnTo>
                <a:lnTo>
                  <a:pt x="3860530" y="17129"/>
                </a:lnTo>
                <a:lnTo>
                  <a:pt x="3879137" y="4593"/>
                </a:lnTo>
                <a:lnTo>
                  <a:pt x="3901948" y="0"/>
                </a:lnTo>
                <a:lnTo>
                  <a:pt x="3924704" y="4593"/>
                </a:lnTo>
                <a:lnTo>
                  <a:pt x="3943318" y="17129"/>
                </a:lnTo>
                <a:lnTo>
                  <a:pt x="3955883" y="35736"/>
                </a:lnTo>
                <a:lnTo>
                  <a:pt x="3960495" y="58546"/>
                </a:lnTo>
                <a:lnTo>
                  <a:pt x="3960495" y="760602"/>
                </a:lnTo>
                <a:lnTo>
                  <a:pt x="3955883" y="783339"/>
                </a:lnTo>
                <a:lnTo>
                  <a:pt x="3943318" y="801909"/>
                </a:lnTo>
                <a:lnTo>
                  <a:pt x="3924704" y="814431"/>
                </a:lnTo>
                <a:lnTo>
                  <a:pt x="3901948" y="819022"/>
                </a:lnTo>
                <a:lnTo>
                  <a:pt x="116967" y="819022"/>
                </a:lnTo>
                <a:lnTo>
                  <a:pt x="116967" y="877569"/>
                </a:lnTo>
                <a:lnTo>
                  <a:pt x="112375" y="900380"/>
                </a:lnTo>
                <a:lnTo>
                  <a:pt x="99853" y="918987"/>
                </a:lnTo>
                <a:lnTo>
                  <a:pt x="81283" y="931523"/>
                </a:lnTo>
                <a:lnTo>
                  <a:pt x="58547" y="936116"/>
                </a:lnTo>
                <a:lnTo>
                  <a:pt x="35736" y="931523"/>
                </a:lnTo>
                <a:lnTo>
                  <a:pt x="17129" y="918987"/>
                </a:lnTo>
                <a:lnTo>
                  <a:pt x="4593" y="900380"/>
                </a:lnTo>
                <a:lnTo>
                  <a:pt x="0" y="877569"/>
                </a:lnTo>
                <a:lnTo>
                  <a:pt x="0" y="175513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46718" y="4554982"/>
            <a:ext cx="142494" cy="838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03317" y="4642739"/>
            <a:ext cx="142367" cy="1131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32984" y="4684648"/>
            <a:ext cx="0" cy="643890"/>
          </a:xfrm>
          <a:custGeom>
            <a:avLst/>
            <a:gdLst/>
            <a:ahLst/>
            <a:cxnLst/>
            <a:rect l="l" t="t" r="r" b="b"/>
            <a:pathLst>
              <a:path h="643889">
                <a:moveTo>
                  <a:pt x="0" y="0"/>
                </a:moveTo>
                <a:lnTo>
                  <a:pt x="0" y="64350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13732" y="5515355"/>
            <a:ext cx="3963923" cy="8671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6017" y="5517260"/>
            <a:ext cx="3960495" cy="864235"/>
          </a:xfrm>
          <a:custGeom>
            <a:avLst/>
            <a:gdLst/>
            <a:ahLst/>
            <a:cxnLst/>
            <a:rect l="l" t="t" r="r" b="b"/>
            <a:pathLst>
              <a:path w="3960495" h="864235">
                <a:moveTo>
                  <a:pt x="0" y="161988"/>
                </a:moveTo>
                <a:lnTo>
                  <a:pt x="4236" y="140965"/>
                </a:lnTo>
                <a:lnTo>
                  <a:pt x="15795" y="123801"/>
                </a:lnTo>
                <a:lnTo>
                  <a:pt x="32950" y="112230"/>
                </a:lnTo>
                <a:lnTo>
                  <a:pt x="53975" y="107988"/>
                </a:lnTo>
                <a:lnTo>
                  <a:pt x="3852417" y="107988"/>
                </a:lnTo>
                <a:lnTo>
                  <a:pt x="3852417" y="53975"/>
                </a:lnTo>
                <a:lnTo>
                  <a:pt x="3856654" y="32950"/>
                </a:lnTo>
                <a:lnTo>
                  <a:pt x="3868213" y="15795"/>
                </a:lnTo>
                <a:lnTo>
                  <a:pt x="3885368" y="4236"/>
                </a:lnTo>
                <a:lnTo>
                  <a:pt x="3906392" y="0"/>
                </a:lnTo>
                <a:lnTo>
                  <a:pt x="3927437" y="4236"/>
                </a:lnTo>
                <a:lnTo>
                  <a:pt x="3944635" y="15795"/>
                </a:lnTo>
                <a:lnTo>
                  <a:pt x="3956238" y="32950"/>
                </a:lnTo>
                <a:lnTo>
                  <a:pt x="3960495" y="53975"/>
                </a:lnTo>
                <a:lnTo>
                  <a:pt x="3960495" y="702043"/>
                </a:lnTo>
                <a:lnTo>
                  <a:pt x="3956238" y="723068"/>
                </a:lnTo>
                <a:lnTo>
                  <a:pt x="3944635" y="740236"/>
                </a:lnTo>
                <a:lnTo>
                  <a:pt x="3927437" y="751812"/>
                </a:lnTo>
                <a:lnTo>
                  <a:pt x="3906392" y="756056"/>
                </a:lnTo>
                <a:lnTo>
                  <a:pt x="107950" y="756056"/>
                </a:lnTo>
                <a:lnTo>
                  <a:pt x="107950" y="810056"/>
                </a:lnTo>
                <a:lnTo>
                  <a:pt x="103713" y="831081"/>
                </a:lnTo>
                <a:lnTo>
                  <a:pt x="92154" y="848250"/>
                </a:lnTo>
                <a:lnTo>
                  <a:pt x="74999" y="859825"/>
                </a:lnTo>
                <a:lnTo>
                  <a:pt x="53975" y="864069"/>
                </a:lnTo>
                <a:lnTo>
                  <a:pt x="32950" y="859825"/>
                </a:lnTo>
                <a:lnTo>
                  <a:pt x="15795" y="848250"/>
                </a:lnTo>
                <a:lnTo>
                  <a:pt x="4236" y="831081"/>
                </a:lnTo>
                <a:lnTo>
                  <a:pt x="0" y="810056"/>
                </a:lnTo>
                <a:lnTo>
                  <a:pt x="0" y="1619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55735" y="5558535"/>
            <a:ext cx="133477" cy="794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03317" y="5639549"/>
            <a:ext cx="133350" cy="106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23967" y="567924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06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996434" y="4622672"/>
            <a:ext cx="3458845" cy="150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Художественно</a:t>
            </a:r>
            <a:r>
              <a:rPr sz="2200" b="1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FFFFFF"/>
                </a:solidFill>
                <a:latin typeface="Georgia"/>
                <a:cs typeface="Georgia"/>
              </a:rPr>
              <a:t>эстетическое</a:t>
            </a:r>
            <a:r>
              <a:rPr sz="2200" b="1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развитие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FFFFFF"/>
                </a:solidFill>
                <a:latin typeface="Georgia"/>
                <a:cs typeface="Georgia"/>
              </a:rPr>
              <a:t>Физическое развитие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14287" y="2996945"/>
            <a:ext cx="4143336" cy="19442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3359" y="2996183"/>
            <a:ext cx="4145279" cy="19461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4287" y="2996945"/>
            <a:ext cx="4143375" cy="1944370"/>
          </a:xfrm>
          <a:custGeom>
            <a:avLst/>
            <a:gdLst/>
            <a:ahLst/>
            <a:cxnLst/>
            <a:rect l="l" t="t" r="r" b="b"/>
            <a:pathLst>
              <a:path w="4143375" h="1944370">
                <a:moveTo>
                  <a:pt x="0" y="364489"/>
                </a:moveTo>
                <a:lnTo>
                  <a:pt x="9547" y="317230"/>
                </a:lnTo>
                <a:lnTo>
                  <a:pt x="35586" y="278638"/>
                </a:lnTo>
                <a:lnTo>
                  <a:pt x="74211" y="252618"/>
                </a:lnTo>
                <a:lnTo>
                  <a:pt x="121513" y="243077"/>
                </a:lnTo>
                <a:lnTo>
                  <a:pt x="3900385" y="243077"/>
                </a:lnTo>
                <a:lnTo>
                  <a:pt x="3900385" y="121538"/>
                </a:lnTo>
                <a:lnTo>
                  <a:pt x="3909928" y="74205"/>
                </a:lnTo>
                <a:lnTo>
                  <a:pt x="3935961" y="35575"/>
                </a:lnTo>
                <a:lnTo>
                  <a:pt x="3974591" y="9542"/>
                </a:lnTo>
                <a:lnTo>
                  <a:pt x="4021924" y="0"/>
                </a:lnTo>
                <a:lnTo>
                  <a:pt x="4069184" y="9542"/>
                </a:lnTo>
                <a:lnTo>
                  <a:pt x="4107776" y="35575"/>
                </a:lnTo>
                <a:lnTo>
                  <a:pt x="4133796" y="74205"/>
                </a:lnTo>
                <a:lnTo>
                  <a:pt x="4143336" y="121538"/>
                </a:lnTo>
                <a:lnTo>
                  <a:pt x="4143336" y="1579626"/>
                </a:lnTo>
                <a:lnTo>
                  <a:pt x="4133796" y="1626959"/>
                </a:lnTo>
                <a:lnTo>
                  <a:pt x="4107776" y="1665589"/>
                </a:lnTo>
                <a:lnTo>
                  <a:pt x="4069184" y="1691622"/>
                </a:lnTo>
                <a:lnTo>
                  <a:pt x="4021924" y="1701164"/>
                </a:lnTo>
                <a:lnTo>
                  <a:pt x="243027" y="1701164"/>
                </a:lnTo>
                <a:lnTo>
                  <a:pt x="243027" y="1822703"/>
                </a:lnTo>
                <a:lnTo>
                  <a:pt x="233477" y="1869983"/>
                </a:lnTo>
                <a:lnTo>
                  <a:pt x="207435" y="1908619"/>
                </a:lnTo>
                <a:lnTo>
                  <a:pt x="168810" y="1934682"/>
                </a:lnTo>
                <a:lnTo>
                  <a:pt x="121513" y="1944242"/>
                </a:lnTo>
                <a:lnTo>
                  <a:pt x="74211" y="1934682"/>
                </a:lnTo>
                <a:lnTo>
                  <a:pt x="35586" y="1908619"/>
                </a:lnTo>
                <a:lnTo>
                  <a:pt x="9547" y="1869983"/>
                </a:lnTo>
                <a:lnTo>
                  <a:pt x="0" y="1822703"/>
                </a:lnTo>
                <a:lnTo>
                  <a:pt x="0" y="3644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14672" y="3118485"/>
            <a:ext cx="243204" cy="121920"/>
          </a:xfrm>
          <a:custGeom>
            <a:avLst/>
            <a:gdLst/>
            <a:ahLst/>
            <a:cxnLst/>
            <a:rect l="l" t="t" r="r" b="b"/>
            <a:pathLst>
              <a:path w="243204" h="121919">
                <a:moveTo>
                  <a:pt x="0" y="121538"/>
                </a:moveTo>
                <a:lnTo>
                  <a:pt x="121538" y="121538"/>
                </a:lnTo>
                <a:lnTo>
                  <a:pt x="168798" y="111978"/>
                </a:lnTo>
                <a:lnTo>
                  <a:pt x="207390" y="85915"/>
                </a:lnTo>
                <a:lnTo>
                  <a:pt x="233410" y="47279"/>
                </a:lnTo>
                <a:lnTo>
                  <a:pt x="24295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101972" y="3105785"/>
            <a:ext cx="146938" cy="146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4287" y="3300729"/>
            <a:ext cx="243204" cy="182245"/>
          </a:xfrm>
          <a:custGeom>
            <a:avLst/>
            <a:gdLst/>
            <a:ahLst/>
            <a:cxnLst/>
            <a:rect l="l" t="t" r="r" b="b"/>
            <a:pathLst>
              <a:path w="243204" h="182245">
                <a:moveTo>
                  <a:pt x="121513" y="182245"/>
                </a:moveTo>
                <a:lnTo>
                  <a:pt x="121513" y="60706"/>
                </a:lnTo>
                <a:lnTo>
                  <a:pt x="126288" y="37076"/>
                </a:lnTo>
                <a:lnTo>
                  <a:pt x="139309" y="17780"/>
                </a:lnTo>
                <a:lnTo>
                  <a:pt x="158621" y="4770"/>
                </a:lnTo>
                <a:lnTo>
                  <a:pt x="182270" y="0"/>
                </a:lnTo>
                <a:lnTo>
                  <a:pt x="205918" y="4770"/>
                </a:lnTo>
                <a:lnTo>
                  <a:pt x="225231" y="17780"/>
                </a:lnTo>
                <a:lnTo>
                  <a:pt x="238252" y="37076"/>
                </a:lnTo>
                <a:lnTo>
                  <a:pt x="243027" y="60706"/>
                </a:lnTo>
                <a:lnTo>
                  <a:pt x="233477" y="108039"/>
                </a:lnTo>
                <a:lnTo>
                  <a:pt x="207435" y="146669"/>
                </a:lnTo>
                <a:lnTo>
                  <a:pt x="168810" y="172702"/>
                </a:lnTo>
                <a:lnTo>
                  <a:pt x="121513" y="182245"/>
                </a:lnTo>
                <a:lnTo>
                  <a:pt x="74211" y="172702"/>
                </a:lnTo>
                <a:lnTo>
                  <a:pt x="35586" y="146669"/>
                </a:lnTo>
                <a:lnTo>
                  <a:pt x="9547" y="108039"/>
                </a:lnTo>
                <a:lnTo>
                  <a:pt x="0" y="6070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314" y="3361435"/>
            <a:ext cx="0" cy="1336675"/>
          </a:xfrm>
          <a:custGeom>
            <a:avLst/>
            <a:gdLst/>
            <a:ahLst/>
            <a:cxnLst/>
            <a:rect l="l" t="t" r="r" b="b"/>
            <a:pathLst>
              <a:path h="1336675">
                <a:moveTo>
                  <a:pt x="0" y="0"/>
                </a:moveTo>
                <a:lnTo>
                  <a:pt x="0" y="1336675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21588" y="3519932"/>
            <a:ext cx="345312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60119" marR="5080" indent="-9480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Georgia"/>
                <a:cs typeface="Georgia"/>
              </a:rPr>
              <a:t>Образовател</a:t>
            </a:r>
            <a:r>
              <a:rPr sz="2800" b="1" spc="-15" dirty="0">
                <a:latin typeface="Georgia"/>
                <a:cs typeface="Georgia"/>
              </a:rPr>
              <a:t>ь</a:t>
            </a:r>
            <a:r>
              <a:rPr sz="2800" b="1" spc="-5" dirty="0">
                <a:latin typeface="Georgia"/>
                <a:cs typeface="Georgia"/>
              </a:rPr>
              <a:t>ные  области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128770" y="2348864"/>
            <a:ext cx="587375" cy="728980"/>
          </a:xfrm>
          <a:custGeom>
            <a:avLst/>
            <a:gdLst/>
            <a:ahLst/>
            <a:cxnLst/>
            <a:rect l="l" t="t" r="r" b="b"/>
            <a:pathLst>
              <a:path w="587375" h="728980">
                <a:moveTo>
                  <a:pt x="551908" y="44208"/>
                </a:moveTo>
                <a:lnTo>
                  <a:pt x="525461" y="54402"/>
                </a:lnTo>
                <a:lnTo>
                  <a:pt x="0" y="711200"/>
                </a:lnTo>
                <a:lnTo>
                  <a:pt x="22351" y="728980"/>
                </a:lnTo>
                <a:lnTo>
                  <a:pt x="547734" y="72281"/>
                </a:lnTo>
                <a:lnTo>
                  <a:pt x="551908" y="44208"/>
                </a:lnTo>
                <a:close/>
              </a:path>
              <a:path w="587375" h="728980">
                <a:moveTo>
                  <a:pt x="585302" y="13208"/>
                </a:moveTo>
                <a:lnTo>
                  <a:pt x="558418" y="13208"/>
                </a:lnTo>
                <a:lnTo>
                  <a:pt x="580770" y="30987"/>
                </a:lnTo>
                <a:lnTo>
                  <a:pt x="547734" y="72281"/>
                </a:lnTo>
                <a:lnTo>
                  <a:pt x="539750" y="125984"/>
                </a:lnTo>
                <a:lnTo>
                  <a:pt x="545210" y="133223"/>
                </a:lnTo>
                <a:lnTo>
                  <a:pt x="560831" y="135509"/>
                </a:lnTo>
                <a:lnTo>
                  <a:pt x="568070" y="130175"/>
                </a:lnTo>
                <a:lnTo>
                  <a:pt x="585302" y="13208"/>
                </a:lnTo>
                <a:close/>
              </a:path>
              <a:path w="587375" h="728980">
                <a:moveTo>
                  <a:pt x="587247" y="0"/>
                </a:moveTo>
                <a:lnTo>
                  <a:pt x="471804" y="44450"/>
                </a:lnTo>
                <a:lnTo>
                  <a:pt x="464438" y="47371"/>
                </a:lnTo>
                <a:lnTo>
                  <a:pt x="460755" y="55625"/>
                </a:lnTo>
                <a:lnTo>
                  <a:pt x="463676" y="62992"/>
                </a:lnTo>
                <a:lnTo>
                  <a:pt x="466470" y="70358"/>
                </a:lnTo>
                <a:lnTo>
                  <a:pt x="474725" y="73913"/>
                </a:lnTo>
                <a:lnTo>
                  <a:pt x="525461" y="54402"/>
                </a:lnTo>
                <a:lnTo>
                  <a:pt x="558418" y="13208"/>
                </a:lnTo>
                <a:lnTo>
                  <a:pt x="585302" y="13208"/>
                </a:lnTo>
                <a:lnTo>
                  <a:pt x="587247" y="0"/>
                </a:lnTo>
                <a:close/>
              </a:path>
              <a:path w="587375" h="728980">
                <a:moveTo>
                  <a:pt x="567040" y="20065"/>
                </a:moveTo>
                <a:lnTo>
                  <a:pt x="555497" y="20065"/>
                </a:lnTo>
                <a:lnTo>
                  <a:pt x="574675" y="35433"/>
                </a:lnTo>
                <a:lnTo>
                  <a:pt x="551908" y="44208"/>
                </a:lnTo>
                <a:lnTo>
                  <a:pt x="547734" y="72281"/>
                </a:lnTo>
                <a:lnTo>
                  <a:pt x="580770" y="30987"/>
                </a:lnTo>
                <a:lnTo>
                  <a:pt x="567040" y="20065"/>
                </a:lnTo>
                <a:close/>
              </a:path>
              <a:path w="587375" h="728980">
                <a:moveTo>
                  <a:pt x="558418" y="13208"/>
                </a:moveTo>
                <a:lnTo>
                  <a:pt x="525461" y="54402"/>
                </a:lnTo>
                <a:lnTo>
                  <a:pt x="551908" y="44208"/>
                </a:lnTo>
                <a:lnTo>
                  <a:pt x="555497" y="20065"/>
                </a:lnTo>
                <a:lnTo>
                  <a:pt x="567040" y="20065"/>
                </a:lnTo>
                <a:lnTo>
                  <a:pt x="558418" y="13208"/>
                </a:lnTo>
                <a:close/>
              </a:path>
              <a:path w="587375" h="728980">
                <a:moveTo>
                  <a:pt x="555497" y="20065"/>
                </a:moveTo>
                <a:lnTo>
                  <a:pt x="551908" y="44208"/>
                </a:lnTo>
                <a:lnTo>
                  <a:pt x="574675" y="35433"/>
                </a:lnTo>
                <a:lnTo>
                  <a:pt x="555497" y="2006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36516" y="3104133"/>
            <a:ext cx="579755" cy="194945"/>
          </a:xfrm>
          <a:custGeom>
            <a:avLst/>
            <a:gdLst/>
            <a:ahLst/>
            <a:cxnLst/>
            <a:rect l="l" t="t" r="r" b="b"/>
            <a:pathLst>
              <a:path w="579754" h="194945">
                <a:moveTo>
                  <a:pt x="497326" y="42673"/>
                </a:moveTo>
                <a:lnTo>
                  <a:pt x="0" y="167004"/>
                </a:lnTo>
                <a:lnTo>
                  <a:pt x="6858" y="194690"/>
                </a:lnTo>
                <a:lnTo>
                  <a:pt x="504294" y="70331"/>
                </a:lnTo>
                <a:lnTo>
                  <a:pt x="524544" y="50584"/>
                </a:lnTo>
                <a:lnTo>
                  <a:pt x="497326" y="42673"/>
                </a:lnTo>
                <a:close/>
              </a:path>
              <a:path w="579754" h="194945">
                <a:moveTo>
                  <a:pt x="555490" y="29844"/>
                </a:moveTo>
                <a:lnTo>
                  <a:pt x="548640" y="29844"/>
                </a:lnTo>
                <a:lnTo>
                  <a:pt x="555498" y="57530"/>
                </a:lnTo>
                <a:lnTo>
                  <a:pt x="504294" y="70331"/>
                </a:lnTo>
                <a:lnTo>
                  <a:pt x="465328" y="108330"/>
                </a:lnTo>
                <a:lnTo>
                  <a:pt x="465328" y="117348"/>
                </a:lnTo>
                <a:lnTo>
                  <a:pt x="470788" y="122936"/>
                </a:lnTo>
                <a:lnTo>
                  <a:pt x="476250" y="128650"/>
                </a:lnTo>
                <a:lnTo>
                  <a:pt x="485394" y="128777"/>
                </a:lnTo>
                <a:lnTo>
                  <a:pt x="490982" y="123189"/>
                </a:lnTo>
                <a:lnTo>
                  <a:pt x="579501" y="36829"/>
                </a:lnTo>
                <a:lnTo>
                  <a:pt x="555490" y="29844"/>
                </a:lnTo>
                <a:close/>
              </a:path>
              <a:path w="579754" h="194945">
                <a:moveTo>
                  <a:pt x="524544" y="50584"/>
                </a:moveTo>
                <a:lnTo>
                  <a:pt x="504294" y="70331"/>
                </a:lnTo>
                <a:lnTo>
                  <a:pt x="555498" y="57530"/>
                </a:lnTo>
                <a:lnTo>
                  <a:pt x="548005" y="57403"/>
                </a:lnTo>
                <a:lnTo>
                  <a:pt x="524544" y="50584"/>
                </a:lnTo>
                <a:close/>
              </a:path>
              <a:path w="579754" h="194945">
                <a:moveTo>
                  <a:pt x="542036" y="33527"/>
                </a:moveTo>
                <a:lnTo>
                  <a:pt x="524544" y="50584"/>
                </a:lnTo>
                <a:lnTo>
                  <a:pt x="548005" y="57403"/>
                </a:lnTo>
                <a:lnTo>
                  <a:pt x="542036" y="33527"/>
                </a:lnTo>
                <a:close/>
              </a:path>
              <a:path w="579754" h="194945">
                <a:moveTo>
                  <a:pt x="549552" y="33527"/>
                </a:moveTo>
                <a:lnTo>
                  <a:pt x="542036" y="33527"/>
                </a:lnTo>
                <a:lnTo>
                  <a:pt x="548005" y="57403"/>
                </a:lnTo>
                <a:lnTo>
                  <a:pt x="555466" y="57403"/>
                </a:lnTo>
                <a:lnTo>
                  <a:pt x="549552" y="33527"/>
                </a:lnTo>
                <a:close/>
              </a:path>
              <a:path w="579754" h="194945">
                <a:moveTo>
                  <a:pt x="548640" y="29844"/>
                </a:moveTo>
                <a:lnTo>
                  <a:pt x="497326" y="42673"/>
                </a:lnTo>
                <a:lnTo>
                  <a:pt x="524544" y="50584"/>
                </a:lnTo>
                <a:lnTo>
                  <a:pt x="542036" y="33527"/>
                </a:lnTo>
                <a:lnTo>
                  <a:pt x="549552" y="33527"/>
                </a:lnTo>
                <a:lnTo>
                  <a:pt x="548640" y="29844"/>
                </a:lnTo>
                <a:close/>
              </a:path>
              <a:path w="579754" h="194945">
                <a:moveTo>
                  <a:pt x="453136" y="0"/>
                </a:moveTo>
                <a:lnTo>
                  <a:pt x="445262" y="4444"/>
                </a:lnTo>
                <a:lnTo>
                  <a:pt x="443103" y="11937"/>
                </a:lnTo>
                <a:lnTo>
                  <a:pt x="440817" y="19557"/>
                </a:lnTo>
                <a:lnTo>
                  <a:pt x="445135" y="27431"/>
                </a:lnTo>
                <a:lnTo>
                  <a:pt x="497326" y="42673"/>
                </a:lnTo>
                <a:lnTo>
                  <a:pt x="548640" y="29844"/>
                </a:lnTo>
                <a:lnTo>
                  <a:pt x="555490" y="29844"/>
                </a:lnTo>
                <a:lnTo>
                  <a:pt x="45313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53559" y="3830320"/>
            <a:ext cx="362585" cy="152400"/>
          </a:xfrm>
          <a:custGeom>
            <a:avLst/>
            <a:gdLst/>
            <a:ahLst/>
            <a:cxnLst/>
            <a:rect l="l" t="t" r="r" b="b"/>
            <a:pathLst>
              <a:path w="362585" h="152400">
                <a:moveTo>
                  <a:pt x="280753" y="40481"/>
                </a:moveTo>
                <a:lnTo>
                  <a:pt x="0" y="125094"/>
                </a:lnTo>
                <a:lnTo>
                  <a:pt x="8254" y="152399"/>
                </a:lnTo>
                <a:lnTo>
                  <a:pt x="288879" y="67825"/>
                </a:lnTo>
                <a:lnTo>
                  <a:pt x="308195" y="47097"/>
                </a:lnTo>
                <a:lnTo>
                  <a:pt x="280753" y="40481"/>
                </a:lnTo>
                <a:close/>
              </a:path>
              <a:path w="362585" h="152400">
                <a:moveTo>
                  <a:pt x="339675" y="25272"/>
                </a:moveTo>
                <a:lnTo>
                  <a:pt x="331215" y="25272"/>
                </a:lnTo>
                <a:lnTo>
                  <a:pt x="339470" y="52577"/>
                </a:lnTo>
                <a:lnTo>
                  <a:pt x="288879" y="67825"/>
                </a:lnTo>
                <a:lnTo>
                  <a:pt x="251840" y="107568"/>
                </a:lnTo>
                <a:lnTo>
                  <a:pt x="252222" y="116585"/>
                </a:lnTo>
                <a:lnTo>
                  <a:pt x="263778" y="127380"/>
                </a:lnTo>
                <a:lnTo>
                  <a:pt x="272795" y="126999"/>
                </a:lnTo>
                <a:lnTo>
                  <a:pt x="362457" y="30733"/>
                </a:lnTo>
                <a:lnTo>
                  <a:pt x="339675" y="25272"/>
                </a:lnTo>
                <a:close/>
              </a:path>
              <a:path w="362585" h="152400">
                <a:moveTo>
                  <a:pt x="308195" y="47097"/>
                </a:moveTo>
                <a:lnTo>
                  <a:pt x="288879" y="67825"/>
                </a:lnTo>
                <a:lnTo>
                  <a:pt x="338628" y="52831"/>
                </a:lnTo>
                <a:lnTo>
                  <a:pt x="331977" y="52831"/>
                </a:lnTo>
                <a:lnTo>
                  <a:pt x="308195" y="47097"/>
                </a:lnTo>
                <a:close/>
              </a:path>
              <a:path w="362585" h="152400">
                <a:moveTo>
                  <a:pt x="324865" y="29209"/>
                </a:moveTo>
                <a:lnTo>
                  <a:pt x="308195" y="47097"/>
                </a:lnTo>
                <a:lnTo>
                  <a:pt x="331977" y="52831"/>
                </a:lnTo>
                <a:lnTo>
                  <a:pt x="324865" y="29209"/>
                </a:lnTo>
                <a:close/>
              </a:path>
              <a:path w="362585" h="152400">
                <a:moveTo>
                  <a:pt x="332406" y="29209"/>
                </a:moveTo>
                <a:lnTo>
                  <a:pt x="324865" y="29209"/>
                </a:lnTo>
                <a:lnTo>
                  <a:pt x="331977" y="52831"/>
                </a:lnTo>
                <a:lnTo>
                  <a:pt x="338628" y="52831"/>
                </a:lnTo>
                <a:lnTo>
                  <a:pt x="339470" y="52577"/>
                </a:lnTo>
                <a:lnTo>
                  <a:pt x="332406" y="29209"/>
                </a:lnTo>
                <a:close/>
              </a:path>
              <a:path w="362585" h="152400">
                <a:moveTo>
                  <a:pt x="331215" y="25272"/>
                </a:moveTo>
                <a:lnTo>
                  <a:pt x="280753" y="40481"/>
                </a:lnTo>
                <a:lnTo>
                  <a:pt x="308195" y="47097"/>
                </a:lnTo>
                <a:lnTo>
                  <a:pt x="324865" y="29209"/>
                </a:lnTo>
                <a:lnTo>
                  <a:pt x="332406" y="29209"/>
                </a:lnTo>
                <a:lnTo>
                  <a:pt x="331215" y="25272"/>
                </a:lnTo>
                <a:close/>
              </a:path>
              <a:path w="362585" h="152400">
                <a:moveTo>
                  <a:pt x="234568" y="0"/>
                </a:moveTo>
                <a:lnTo>
                  <a:pt x="226822" y="4698"/>
                </a:lnTo>
                <a:lnTo>
                  <a:pt x="224916" y="12445"/>
                </a:lnTo>
                <a:lnTo>
                  <a:pt x="223138" y="20065"/>
                </a:lnTo>
                <a:lnTo>
                  <a:pt x="227837" y="27812"/>
                </a:lnTo>
                <a:lnTo>
                  <a:pt x="235585" y="29590"/>
                </a:lnTo>
                <a:lnTo>
                  <a:pt x="280753" y="40481"/>
                </a:lnTo>
                <a:lnTo>
                  <a:pt x="331215" y="25272"/>
                </a:lnTo>
                <a:lnTo>
                  <a:pt x="339675" y="25272"/>
                </a:lnTo>
                <a:lnTo>
                  <a:pt x="242188" y="1904"/>
                </a:lnTo>
                <a:lnTo>
                  <a:pt x="23456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9532" y="4355338"/>
            <a:ext cx="586740" cy="622300"/>
          </a:xfrm>
          <a:custGeom>
            <a:avLst/>
            <a:gdLst/>
            <a:ahLst/>
            <a:cxnLst/>
            <a:rect l="l" t="t" r="r" b="b"/>
            <a:pathLst>
              <a:path w="586739" h="622300">
                <a:moveTo>
                  <a:pt x="468375" y="557149"/>
                </a:moveTo>
                <a:lnTo>
                  <a:pt x="460501" y="561467"/>
                </a:lnTo>
                <a:lnTo>
                  <a:pt x="458215" y="569087"/>
                </a:lnTo>
                <a:lnTo>
                  <a:pt x="455929" y="576580"/>
                </a:lnTo>
                <a:lnTo>
                  <a:pt x="460247" y="584581"/>
                </a:lnTo>
                <a:lnTo>
                  <a:pt x="467867" y="586739"/>
                </a:lnTo>
                <a:lnTo>
                  <a:pt x="586485" y="621919"/>
                </a:lnTo>
                <a:lnTo>
                  <a:pt x="583968" y="610997"/>
                </a:lnTo>
                <a:lnTo>
                  <a:pt x="556640" y="610997"/>
                </a:lnTo>
                <a:lnTo>
                  <a:pt x="520460" y="572554"/>
                </a:lnTo>
                <a:lnTo>
                  <a:pt x="468375" y="557149"/>
                </a:lnTo>
                <a:close/>
              </a:path>
              <a:path w="586739" h="622300">
                <a:moveTo>
                  <a:pt x="520460" y="572554"/>
                </a:moveTo>
                <a:lnTo>
                  <a:pt x="556640" y="610997"/>
                </a:lnTo>
                <a:lnTo>
                  <a:pt x="563673" y="604393"/>
                </a:lnTo>
                <a:lnTo>
                  <a:pt x="553212" y="604393"/>
                </a:lnTo>
                <a:lnTo>
                  <a:pt x="547711" y="580595"/>
                </a:lnTo>
                <a:lnTo>
                  <a:pt x="520460" y="572554"/>
                </a:lnTo>
                <a:close/>
              </a:path>
              <a:path w="586739" h="622300">
                <a:moveTo>
                  <a:pt x="549275" y="488823"/>
                </a:moveTo>
                <a:lnTo>
                  <a:pt x="533907" y="492379"/>
                </a:lnTo>
                <a:lnTo>
                  <a:pt x="529081" y="499999"/>
                </a:lnTo>
                <a:lnTo>
                  <a:pt x="541346" y="553058"/>
                </a:lnTo>
                <a:lnTo>
                  <a:pt x="577468" y="591438"/>
                </a:lnTo>
                <a:lnTo>
                  <a:pt x="556640" y="610997"/>
                </a:lnTo>
                <a:lnTo>
                  <a:pt x="583968" y="610997"/>
                </a:lnTo>
                <a:lnTo>
                  <a:pt x="558672" y="501269"/>
                </a:lnTo>
                <a:lnTo>
                  <a:pt x="556894" y="493649"/>
                </a:lnTo>
                <a:lnTo>
                  <a:pt x="549275" y="488823"/>
                </a:lnTo>
                <a:close/>
              </a:path>
              <a:path w="586739" h="622300">
                <a:moveTo>
                  <a:pt x="547711" y="580595"/>
                </a:moveTo>
                <a:lnTo>
                  <a:pt x="553212" y="604393"/>
                </a:lnTo>
                <a:lnTo>
                  <a:pt x="571118" y="587501"/>
                </a:lnTo>
                <a:lnTo>
                  <a:pt x="547711" y="580595"/>
                </a:lnTo>
                <a:close/>
              </a:path>
              <a:path w="586739" h="622300">
                <a:moveTo>
                  <a:pt x="541346" y="553058"/>
                </a:moveTo>
                <a:lnTo>
                  <a:pt x="547711" y="580595"/>
                </a:lnTo>
                <a:lnTo>
                  <a:pt x="571118" y="587501"/>
                </a:lnTo>
                <a:lnTo>
                  <a:pt x="553212" y="604393"/>
                </a:lnTo>
                <a:lnTo>
                  <a:pt x="563673" y="604393"/>
                </a:lnTo>
                <a:lnTo>
                  <a:pt x="577468" y="591438"/>
                </a:lnTo>
                <a:lnTo>
                  <a:pt x="541346" y="553058"/>
                </a:lnTo>
                <a:close/>
              </a:path>
              <a:path w="586739" h="622300">
                <a:moveTo>
                  <a:pt x="20827" y="0"/>
                </a:moveTo>
                <a:lnTo>
                  <a:pt x="0" y="19557"/>
                </a:lnTo>
                <a:lnTo>
                  <a:pt x="520460" y="572554"/>
                </a:lnTo>
                <a:lnTo>
                  <a:pt x="547711" y="580595"/>
                </a:lnTo>
                <a:lnTo>
                  <a:pt x="541346" y="553058"/>
                </a:lnTo>
                <a:lnTo>
                  <a:pt x="2082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40226" y="4716907"/>
            <a:ext cx="876300" cy="1232535"/>
          </a:xfrm>
          <a:custGeom>
            <a:avLst/>
            <a:gdLst/>
            <a:ahLst/>
            <a:cxnLst/>
            <a:rect l="l" t="t" r="r" b="b"/>
            <a:pathLst>
              <a:path w="876300" h="1232535">
                <a:moveTo>
                  <a:pt x="767969" y="1151788"/>
                </a:moveTo>
                <a:lnTo>
                  <a:pt x="759460" y="1154950"/>
                </a:lnTo>
                <a:lnTo>
                  <a:pt x="752856" y="1169314"/>
                </a:lnTo>
                <a:lnTo>
                  <a:pt x="756031" y="1177785"/>
                </a:lnTo>
                <a:lnTo>
                  <a:pt x="875791" y="1232420"/>
                </a:lnTo>
                <a:lnTo>
                  <a:pt x="874500" y="1217498"/>
                </a:lnTo>
                <a:lnTo>
                  <a:pt x="847851" y="1217498"/>
                </a:lnTo>
                <a:lnTo>
                  <a:pt x="817411" y="1174378"/>
                </a:lnTo>
                <a:lnTo>
                  <a:pt x="767969" y="1151788"/>
                </a:lnTo>
                <a:close/>
              </a:path>
              <a:path w="876300" h="1232535">
                <a:moveTo>
                  <a:pt x="817411" y="1174378"/>
                </a:moveTo>
                <a:lnTo>
                  <a:pt x="847851" y="1217498"/>
                </a:lnTo>
                <a:lnTo>
                  <a:pt x="857725" y="1210500"/>
                </a:lnTo>
                <a:lnTo>
                  <a:pt x="845185" y="1210500"/>
                </a:lnTo>
                <a:lnTo>
                  <a:pt x="843084" y="1186092"/>
                </a:lnTo>
                <a:lnTo>
                  <a:pt x="817411" y="1174378"/>
                </a:lnTo>
                <a:close/>
              </a:path>
              <a:path w="876300" h="1232535">
                <a:moveTo>
                  <a:pt x="857503" y="1095476"/>
                </a:moveTo>
                <a:lnTo>
                  <a:pt x="841756" y="1096835"/>
                </a:lnTo>
                <a:lnTo>
                  <a:pt x="835913" y="1103757"/>
                </a:lnTo>
                <a:lnTo>
                  <a:pt x="836676" y="1111618"/>
                </a:lnTo>
                <a:lnTo>
                  <a:pt x="840659" y="1157909"/>
                </a:lnTo>
                <a:lnTo>
                  <a:pt x="871093" y="1201026"/>
                </a:lnTo>
                <a:lnTo>
                  <a:pt x="847851" y="1217498"/>
                </a:lnTo>
                <a:lnTo>
                  <a:pt x="874500" y="1217498"/>
                </a:lnTo>
                <a:lnTo>
                  <a:pt x="865124" y="1109154"/>
                </a:lnTo>
                <a:lnTo>
                  <a:pt x="864488" y="1101293"/>
                </a:lnTo>
                <a:lnTo>
                  <a:pt x="857503" y="1095476"/>
                </a:lnTo>
                <a:close/>
              </a:path>
              <a:path w="876300" h="1232535">
                <a:moveTo>
                  <a:pt x="843084" y="1186092"/>
                </a:moveTo>
                <a:lnTo>
                  <a:pt x="845185" y="1210500"/>
                </a:lnTo>
                <a:lnTo>
                  <a:pt x="865377" y="1196263"/>
                </a:lnTo>
                <a:lnTo>
                  <a:pt x="843084" y="1186092"/>
                </a:lnTo>
                <a:close/>
              </a:path>
              <a:path w="876300" h="1232535">
                <a:moveTo>
                  <a:pt x="840659" y="1157909"/>
                </a:moveTo>
                <a:lnTo>
                  <a:pt x="843084" y="1186092"/>
                </a:lnTo>
                <a:lnTo>
                  <a:pt x="865377" y="1196263"/>
                </a:lnTo>
                <a:lnTo>
                  <a:pt x="845185" y="1210500"/>
                </a:lnTo>
                <a:lnTo>
                  <a:pt x="857725" y="1210500"/>
                </a:lnTo>
                <a:lnTo>
                  <a:pt x="871093" y="1201026"/>
                </a:lnTo>
                <a:lnTo>
                  <a:pt x="840659" y="1157909"/>
                </a:lnTo>
                <a:close/>
              </a:path>
              <a:path w="876300" h="1232535">
                <a:moveTo>
                  <a:pt x="23368" y="0"/>
                </a:moveTo>
                <a:lnTo>
                  <a:pt x="0" y="16510"/>
                </a:lnTo>
                <a:lnTo>
                  <a:pt x="817411" y="1174378"/>
                </a:lnTo>
                <a:lnTo>
                  <a:pt x="843084" y="1186092"/>
                </a:lnTo>
                <a:lnTo>
                  <a:pt x="840659" y="1157909"/>
                </a:lnTo>
                <a:lnTo>
                  <a:pt x="2336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8739" y="6683901"/>
            <a:ext cx="1034415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solidFill>
                  <a:srgbClr val="A6A6A6"/>
                </a:solidFill>
                <a:latin typeface="Times New Roman"/>
                <a:cs typeface="Times New Roman"/>
                <a:hlinkClick r:id="rId20"/>
              </a:rPr>
              <a:t>http://linda6035.ucoz.ru/</a:t>
            </a:r>
            <a:endParaRPr sz="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76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53" y="680079"/>
            <a:ext cx="8056245" cy="1169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5"/>
              </a:spcBef>
            </a:pP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2.7. </a:t>
            </a:r>
            <a:r>
              <a:rPr sz="1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Конкретное </a:t>
            </a: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содержание указанных </a:t>
            </a:r>
            <a:r>
              <a:rPr sz="1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образовательных областей зависит от возрастных </a:t>
            </a: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  индивидуальных </a:t>
            </a:r>
            <a:r>
              <a:rPr sz="1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особенностей детей, определяется целями </a:t>
            </a: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 задачами </a:t>
            </a:r>
            <a:r>
              <a:rPr sz="1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Программы </a:t>
            </a: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 </a:t>
            </a:r>
            <a:r>
              <a:rPr sz="1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может  </a:t>
            </a:r>
            <a:r>
              <a:rPr sz="18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реализовываться в </a:t>
            </a:r>
            <a:r>
              <a:rPr sz="1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различных видах</a:t>
            </a:r>
            <a:r>
              <a:rPr sz="1800" b="1" spc="-5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1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деятельности</a:t>
            </a:r>
            <a:r>
              <a:rPr sz="1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…</a:t>
            </a:r>
            <a:endParaRPr sz="180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81984" y="2127504"/>
            <a:ext cx="1149096" cy="1097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5292" y="2295144"/>
            <a:ext cx="1149095" cy="950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023" y="2167127"/>
            <a:ext cx="1475232" cy="10774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2579" y="2196083"/>
            <a:ext cx="1408176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8204" y="1956816"/>
            <a:ext cx="723900" cy="1316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9778" y="3454146"/>
            <a:ext cx="650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и</a:t>
            </a:r>
            <a:r>
              <a:rPr sz="1600" dirty="0">
                <a:latin typeface="Franklin Gothic Medium Cond"/>
                <a:cs typeface="Franklin Gothic Medium Cond"/>
              </a:rPr>
              <a:t>г</a:t>
            </a:r>
            <a:r>
              <a:rPr sz="1600" spc="-10" dirty="0">
                <a:latin typeface="Franklin Gothic Medium Cond"/>
                <a:cs typeface="Franklin Gothic Medium Cond"/>
              </a:rPr>
              <a:t>р</a:t>
            </a:r>
            <a:r>
              <a:rPr sz="1600" spc="-5" dirty="0">
                <a:latin typeface="Franklin Gothic Medium Cond"/>
                <a:cs typeface="Franklin Gothic Medium Cond"/>
              </a:rPr>
              <a:t>ов</a:t>
            </a:r>
            <a:r>
              <a:rPr sz="1600" spc="-10" dirty="0">
                <a:latin typeface="Franklin Gothic Medium Cond"/>
                <a:cs typeface="Franklin Gothic Medium Cond"/>
              </a:rPr>
              <a:t>а</a:t>
            </a:r>
            <a:r>
              <a:rPr sz="1600" spc="-5" dirty="0">
                <a:latin typeface="Franklin Gothic Medium Cond"/>
                <a:cs typeface="Franklin Gothic Medium Cond"/>
              </a:rPr>
              <a:t>я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75053" y="3454146"/>
            <a:ext cx="1425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коммуникативная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18357" y="3440429"/>
            <a:ext cx="14808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познавательно-</a:t>
            </a:r>
            <a:endParaRPr sz="16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Franklin Gothic Medium Cond"/>
                <a:cs typeface="Franklin Gothic Medium Cond"/>
              </a:rPr>
              <a:t>исследовательская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7285" y="3440429"/>
            <a:ext cx="12426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восприятие</a:t>
            </a:r>
            <a:r>
              <a:rPr sz="1600" spc="-35" dirty="0">
                <a:latin typeface="Franklin Gothic Medium Cond"/>
                <a:cs typeface="Franklin Gothic Medium Cond"/>
              </a:rPr>
              <a:t> </a:t>
            </a:r>
            <a:r>
              <a:rPr sz="1600" spc="-5" dirty="0">
                <a:latin typeface="Franklin Gothic Medium Cond"/>
                <a:cs typeface="Franklin Gothic Medium Cond"/>
              </a:rPr>
              <a:t>худ.  </a:t>
            </a:r>
            <a:r>
              <a:rPr sz="1600" spc="-10" dirty="0">
                <a:latin typeface="Franklin Gothic Medium Cond"/>
                <a:cs typeface="Franklin Gothic Medium Cond"/>
              </a:rPr>
              <a:t>литературы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12683" y="3409569"/>
            <a:ext cx="314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СБТ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280" y="4140708"/>
            <a:ext cx="1306068" cy="13060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9839" y="4209288"/>
            <a:ext cx="1260348" cy="1379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0756" y="4265676"/>
            <a:ext cx="1271016" cy="1056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815" y="4140708"/>
            <a:ext cx="1120139" cy="14218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39953" y="5616346"/>
            <a:ext cx="1367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конструирование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70479" y="5639206"/>
            <a:ext cx="1342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изобразительная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10709" y="5639206"/>
            <a:ext cx="10414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музыкальная</a:t>
            </a:r>
            <a:endParaRPr sz="1600">
              <a:latin typeface="Franklin Gothic Medium Cond"/>
              <a:cs typeface="Franklin Gothic Medium Con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91273" y="5639206"/>
            <a:ext cx="10521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Franklin Gothic Medium Cond"/>
                <a:cs typeface="Franklin Gothic Medium Cond"/>
              </a:rPr>
              <a:t>двигательная</a:t>
            </a:r>
            <a:endParaRPr sz="16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3249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584197"/>
            <a:ext cx="402018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ФГОС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(п.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 2.6)</a:t>
            </a:r>
            <a:endParaRPr sz="1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tabLst>
                <a:tab pos="2678430" algn="l"/>
              </a:tabLst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«Содержание Программы должно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обеспечивать развитие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личности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,  мотивации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способностей детей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 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различных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видах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деятельности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охв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ы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а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т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ь	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л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у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ю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щ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е 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образовательные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области:</a:t>
            </a:r>
            <a:r>
              <a:rPr sz="1800" b="1" spc="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…».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831" y="3982211"/>
            <a:ext cx="3168650" cy="132334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2000" dirty="0">
                <a:latin typeface="Arial"/>
                <a:cs typeface="Arial"/>
              </a:rPr>
              <a:t>Значит,</a:t>
            </a:r>
            <a:endParaRPr sz="2000">
              <a:latin typeface="Arial"/>
              <a:cs typeface="Arial"/>
            </a:endParaRPr>
          </a:p>
          <a:p>
            <a:pPr marL="90805" marR="379095" indent="698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5 </a:t>
            </a:r>
            <a:r>
              <a:rPr sz="2000" spc="-5" dirty="0">
                <a:latin typeface="Arial"/>
                <a:cs typeface="Arial"/>
              </a:rPr>
              <a:t>образовательных  </a:t>
            </a:r>
            <a:r>
              <a:rPr sz="2000" dirty="0">
                <a:latin typeface="Arial"/>
                <a:cs typeface="Arial"/>
              </a:rPr>
              <a:t>областей </a:t>
            </a:r>
            <a:r>
              <a:rPr sz="2000" spc="-5" dirty="0">
                <a:latin typeface="Arial"/>
                <a:cs typeface="Arial"/>
              </a:rPr>
              <a:t>или  направлений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8228" y="3781044"/>
            <a:ext cx="2759964" cy="2429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0228" y="1584197"/>
            <a:ext cx="39084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35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ФГОС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ДО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(п.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2.7)</a:t>
            </a:r>
            <a:endParaRPr sz="1800">
              <a:latin typeface="Arial"/>
              <a:cs typeface="Arial"/>
            </a:endParaRPr>
          </a:p>
          <a:p>
            <a:pPr marL="12065" marR="5080" indent="12065" algn="ctr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«Конкретное содержание</a:t>
            </a:r>
            <a:r>
              <a:rPr sz="18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указанных  образовательных областей зависит  от возраста детей </a:t>
            </a:r>
            <a:r>
              <a:rPr sz="1800" dirty="0">
                <a:solidFill>
                  <a:srgbClr val="001F5F"/>
                </a:solidFill>
                <a:latin typeface="Arial"/>
                <a:cs typeface="Arial"/>
              </a:rPr>
              <a:t>и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должно  реализовываться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Arial"/>
                <a:cs typeface="Arial"/>
              </a:rPr>
              <a:t>определённых  видах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деятельности</a:t>
            </a:r>
            <a:r>
              <a:rPr sz="1800" spc="-10" dirty="0">
                <a:solidFill>
                  <a:srgbClr val="001F5F"/>
                </a:solidFill>
                <a:latin typeface="Arial"/>
                <a:cs typeface="Arial"/>
              </a:rPr>
              <a:t>».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67855" y="4488179"/>
            <a:ext cx="2664460" cy="1015365"/>
          </a:xfrm>
          <a:custGeom>
            <a:avLst/>
            <a:gdLst/>
            <a:ahLst/>
            <a:cxnLst/>
            <a:rect l="l" t="t" r="r" b="b"/>
            <a:pathLst>
              <a:path w="2664459" h="1015364">
                <a:moveTo>
                  <a:pt x="2663952" y="0"/>
                </a:moveTo>
                <a:lnTo>
                  <a:pt x="0" y="0"/>
                </a:lnTo>
                <a:lnTo>
                  <a:pt x="0" y="1014984"/>
                </a:lnTo>
                <a:lnTo>
                  <a:pt x="2663952" y="1014984"/>
                </a:lnTo>
                <a:lnTo>
                  <a:pt x="2663952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7866" y="4514469"/>
            <a:ext cx="236855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46480" algn="l"/>
              </a:tabLst>
            </a:pPr>
            <a:r>
              <a:rPr sz="2000" dirty="0">
                <a:latin typeface="Arial"/>
                <a:cs typeface="Arial"/>
              </a:rPr>
              <a:t>Значит,	9 </a:t>
            </a:r>
            <a:r>
              <a:rPr sz="2000" spc="-5" dirty="0">
                <a:latin typeface="Arial"/>
                <a:cs typeface="Arial"/>
              </a:rPr>
              <a:t>видов  деятельности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и/или  </a:t>
            </a:r>
            <a:r>
              <a:rPr sz="2000" dirty="0">
                <a:latin typeface="Arial"/>
                <a:cs typeface="Arial"/>
              </a:rPr>
              <a:t>форм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активности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2232" y="352170"/>
            <a:ext cx="8791956" cy="800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89076" y="37718"/>
            <a:ext cx="681100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992630" algn="l"/>
              </a:tabLst>
            </a:pP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Как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сочетать	все виды детской деятельности</a:t>
            </a:r>
            <a:r>
              <a:rPr sz="24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направления развития</a:t>
            </a:r>
            <a:r>
              <a:rPr sz="2400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ребёнка?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27337" y="1700657"/>
            <a:ext cx="342900" cy="1927225"/>
          </a:xfrm>
          <a:custGeom>
            <a:avLst/>
            <a:gdLst/>
            <a:ahLst/>
            <a:cxnLst/>
            <a:rect l="l" t="t" r="r" b="b"/>
            <a:pathLst>
              <a:path w="342900" h="1927225">
                <a:moveTo>
                  <a:pt x="171154" y="151129"/>
                </a:moveTo>
                <a:lnTo>
                  <a:pt x="133054" y="216444"/>
                </a:lnTo>
                <a:lnTo>
                  <a:pt x="133054" y="1926716"/>
                </a:lnTo>
                <a:lnTo>
                  <a:pt x="209254" y="1926716"/>
                </a:lnTo>
                <a:lnTo>
                  <a:pt x="209254" y="216444"/>
                </a:lnTo>
                <a:lnTo>
                  <a:pt x="171154" y="151129"/>
                </a:lnTo>
                <a:close/>
              </a:path>
              <a:path w="342900" h="1927225">
                <a:moveTo>
                  <a:pt x="171154" y="0"/>
                </a:moveTo>
                <a:lnTo>
                  <a:pt x="4911" y="284988"/>
                </a:lnTo>
                <a:lnTo>
                  <a:pt x="0" y="299303"/>
                </a:lnTo>
                <a:lnTo>
                  <a:pt x="958" y="313880"/>
                </a:lnTo>
                <a:lnTo>
                  <a:pt x="7322" y="327028"/>
                </a:lnTo>
                <a:lnTo>
                  <a:pt x="18627" y="337057"/>
                </a:lnTo>
                <a:lnTo>
                  <a:pt x="32942" y="341969"/>
                </a:lnTo>
                <a:lnTo>
                  <a:pt x="47519" y="341010"/>
                </a:lnTo>
                <a:lnTo>
                  <a:pt x="60668" y="334646"/>
                </a:lnTo>
                <a:lnTo>
                  <a:pt x="70697" y="323341"/>
                </a:lnTo>
                <a:lnTo>
                  <a:pt x="133054" y="216444"/>
                </a:lnTo>
                <a:lnTo>
                  <a:pt x="133054" y="75564"/>
                </a:lnTo>
                <a:lnTo>
                  <a:pt x="215233" y="75564"/>
                </a:lnTo>
                <a:lnTo>
                  <a:pt x="171154" y="0"/>
                </a:lnTo>
                <a:close/>
              </a:path>
              <a:path w="342900" h="1927225">
                <a:moveTo>
                  <a:pt x="215233" y="75564"/>
                </a:moveTo>
                <a:lnTo>
                  <a:pt x="209254" y="75564"/>
                </a:lnTo>
                <a:lnTo>
                  <a:pt x="209254" y="216444"/>
                </a:lnTo>
                <a:lnTo>
                  <a:pt x="271611" y="323341"/>
                </a:lnTo>
                <a:lnTo>
                  <a:pt x="281640" y="334646"/>
                </a:lnTo>
                <a:lnTo>
                  <a:pt x="294788" y="341010"/>
                </a:lnTo>
                <a:lnTo>
                  <a:pt x="309366" y="341969"/>
                </a:lnTo>
                <a:lnTo>
                  <a:pt x="323681" y="337057"/>
                </a:lnTo>
                <a:lnTo>
                  <a:pt x="334986" y="327028"/>
                </a:lnTo>
                <a:lnTo>
                  <a:pt x="341350" y="313880"/>
                </a:lnTo>
                <a:lnTo>
                  <a:pt x="342308" y="299303"/>
                </a:lnTo>
                <a:lnTo>
                  <a:pt x="337397" y="284988"/>
                </a:lnTo>
                <a:lnTo>
                  <a:pt x="215233" y="75564"/>
                </a:lnTo>
                <a:close/>
              </a:path>
              <a:path w="342900" h="1927225">
                <a:moveTo>
                  <a:pt x="209254" y="75564"/>
                </a:moveTo>
                <a:lnTo>
                  <a:pt x="133054" y="75564"/>
                </a:lnTo>
                <a:lnTo>
                  <a:pt x="133054" y="216444"/>
                </a:lnTo>
                <a:lnTo>
                  <a:pt x="171154" y="151129"/>
                </a:lnTo>
                <a:lnTo>
                  <a:pt x="138261" y="94741"/>
                </a:lnTo>
                <a:lnTo>
                  <a:pt x="209254" y="94741"/>
                </a:lnTo>
                <a:lnTo>
                  <a:pt x="209254" y="75564"/>
                </a:lnTo>
                <a:close/>
              </a:path>
              <a:path w="342900" h="1927225">
                <a:moveTo>
                  <a:pt x="209254" y="94741"/>
                </a:moveTo>
                <a:lnTo>
                  <a:pt x="204047" y="94741"/>
                </a:lnTo>
                <a:lnTo>
                  <a:pt x="171154" y="151129"/>
                </a:lnTo>
                <a:lnTo>
                  <a:pt x="209254" y="216444"/>
                </a:lnTo>
                <a:lnTo>
                  <a:pt x="209254" y="94741"/>
                </a:lnTo>
                <a:close/>
              </a:path>
              <a:path w="342900" h="1927225">
                <a:moveTo>
                  <a:pt x="204047" y="94741"/>
                </a:moveTo>
                <a:lnTo>
                  <a:pt x="138261" y="94741"/>
                </a:lnTo>
                <a:lnTo>
                  <a:pt x="171154" y="151129"/>
                </a:lnTo>
                <a:lnTo>
                  <a:pt x="204047" y="9474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1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888" y="3547"/>
            <a:ext cx="8793480" cy="80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540" y="116577"/>
            <a:ext cx="845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Как следует </a:t>
            </a:r>
            <a:r>
              <a:rPr sz="3600" spc="-5" dirty="0">
                <a:solidFill>
                  <a:srgbClr val="001F5F"/>
                </a:solidFill>
                <a:latin typeface="Arial"/>
                <a:cs typeface="Arial"/>
              </a:rPr>
              <a:t>действовать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по ФГОС</a:t>
            </a:r>
            <a:r>
              <a:rPr sz="3600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ДО?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495" y="4123944"/>
            <a:ext cx="3240024" cy="216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3088" y="1563624"/>
            <a:ext cx="3889375" cy="230886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1275" rIns="0" bIns="0" rtlCol="0">
            <a:spAutoFit/>
          </a:bodyPr>
          <a:lstStyle/>
          <a:p>
            <a:pPr marL="91440" marR="129539">
              <a:lnSpc>
                <a:spcPct val="100000"/>
              </a:lnSpc>
              <a:spcBef>
                <a:spcPts val="32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Непрерывная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образовательная 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деятельность </a:t>
            </a:r>
            <a:r>
              <a:rPr sz="1600" spc="-10" dirty="0">
                <a:latin typeface="Arial"/>
                <a:cs typeface="Arial"/>
              </a:rPr>
              <a:t>на </a:t>
            </a:r>
            <a:r>
              <a:rPr sz="1600" spc="-5" dirty="0">
                <a:latin typeface="Arial"/>
                <a:cs typeface="Arial"/>
              </a:rPr>
              <a:t>специально  </a:t>
            </a:r>
            <a:r>
              <a:rPr sz="1600" spc="-10" dirty="0">
                <a:latin typeface="Arial"/>
                <a:cs typeface="Arial"/>
              </a:rPr>
              <a:t>запланированных занятиях, </a:t>
            </a:r>
            <a:r>
              <a:rPr sz="1600" spc="-5" dirty="0">
                <a:latin typeface="Arial"/>
                <a:cs typeface="Arial"/>
              </a:rPr>
              <a:t>каждое из  которых </a:t>
            </a:r>
            <a:r>
              <a:rPr sz="1600" spc="-10" dirty="0">
                <a:latin typeface="Arial"/>
                <a:cs typeface="Arial"/>
              </a:rPr>
              <a:t>посвящено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содержанию</a:t>
            </a:r>
            <a:endParaRPr sz="16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одной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образовательной</a:t>
            </a:r>
            <a:r>
              <a:rPr sz="16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области</a:t>
            </a:r>
            <a:endParaRPr sz="1600">
              <a:latin typeface="Arial"/>
              <a:cs typeface="Arial"/>
            </a:endParaRPr>
          </a:p>
          <a:p>
            <a:pPr marL="91440" marR="193040" algn="just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или её части, а также </a:t>
            </a:r>
            <a:r>
              <a:rPr sz="1600" spc="-10" dirty="0">
                <a:latin typeface="Arial"/>
                <a:cs typeface="Arial"/>
              </a:rPr>
              <a:t>определённому  </a:t>
            </a:r>
            <a:r>
              <a:rPr sz="1600" spc="-5" dirty="0">
                <a:latin typeface="Arial"/>
                <a:cs typeface="Arial"/>
              </a:rPr>
              <a:t>их сочетанию. </a:t>
            </a:r>
            <a:r>
              <a:rPr sz="1600" dirty="0">
                <a:latin typeface="Arial"/>
                <a:cs typeface="Arial"/>
              </a:rPr>
              <a:t>Весь </a:t>
            </a:r>
            <a:r>
              <a:rPr sz="1600" spc="-5" dirty="0">
                <a:latin typeface="Arial"/>
                <a:cs typeface="Arial"/>
              </a:rPr>
              <a:t>комплекс </a:t>
            </a:r>
            <a:r>
              <a:rPr sz="1600" spc="-10" dirty="0">
                <a:latin typeface="Arial"/>
                <a:cs typeface="Arial"/>
              </a:rPr>
              <a:t>занятий  обеспечивает </a:t>
            </a:r>
            <a:r>
              <a:rPr sz="1600" spc="-5" dirty="0">
                <a:latin typeface="Arial"/>
                <a:cs typeface="Arial"/>
              </a:rPr>
              <a:t>всестороннее </a:t>
            </a:r>
            <a:r>
              <a:rPr sz="1600" spc="-10" dirty="0">
                <a:latin typeface="Arial"/>
                <a:cs typeface="Arial"/>
              </a:rPr>
              <a:t>развитие  ребёнка </a:t>
            </a:r>
            <a:r>
              <a:rPr sz="1600" spc="-5" dirty="0">
                <a:latin typeface="Arial"/>
                <a:cs typeface="Arial"/>
              </a:rPr>
              <a:t>во всех пяти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направлениях.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51628" y="1585722"/>
            <a:ext cx="395097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5645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Непрерывная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образовательная 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деятельность </a:t>
            </a:r>
            <a:r>
              <a:rPr sz="1600" spc="-10" dirty="0">
                <a:latin typeface="Arial"/>
                <a:cs typeface="Arial"/>
              </a:rPr>
              <a:t>организована </a:t>
            </a:r>
            <a:r>
              <a:rPr sz="1600" spc="-5" dirty="0">
                <a:latin typeface="Arial"/>
                <a:cs typeface="Arial"/>
              </a:rPr>
              <a:t>по 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различным видам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детской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деятельности</a:t>
            </a:r>
            <a:r>
              <a:rPr sz="1600" spc="-10" dirty="0">
                <a:latin typeface="Arial"/>
                <a:cs typeface="Arial"/>
              </a:rPr>
              <a:t>. Овладев </a:t>
            </a:r>
            <a:r>
              <a:rPr sz="1600" spc="-5" dirty="0">
                <a:latin typeface="Arial"/>
                <a:cs typeface="Arial"/>
              </a:rPr>
              <a:t>деятельностью,  дети </a:t>
            </a:r>
            <a:r>
              <a:rPr sz="1600" spc="-10" dirty="0">
                <a:latin typeface="Arial"/>
                <a:cs typeface="Arial"/>
              </a:rPr>
              <a:t>могут заниматься</a:t>
            </a:r>
            <a:r>
              <a:rPr sz="1600" spc="1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ею</a:t>
            </a:r>
            <a:endParaRPr sz="1600">
              <a:latin typeface="Arial"/>
              <a:cs typeface="Arial"/>
            </a:endParaRPr>
          </a:p>
          <a:p>
            <a:pPr marL="12700" marR="254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самостоятельно и </a:t>
            </a:r>
            <a:r>
              <a:rPr sz="1600" b="1" spc="-15" dirty="0">
                <a:latin typeface="Arial"/>
                <a:cs typeface="Arial"/>
              </a:rPr>
              <a:t>стать </a:t>
            </a:r>
            <a:r>
              <a:rPr sz="1600" b="1" spc="-10" dirty="0">
                <a:latin typeface="Arial"/>
                <a:cs typeface="Arial"/>
              </a:rPr>
              <a:t>субъектами  </a:t>
            </a:r>
            <a:r>
              <a:rPr sz="1600" b="1" spc="-5" dirty="0">
                <a:latin typeface="Arial"/>
                <a:cs typeface="Arial"/>
              </a:rPr>
              <a:t>процесса образования </a:t>
            </a:r>
            <a:r>
              <a:rPr sz="1600" spc="-5" dirty="0">
                <a:latin typeface="Arial"/>
                <a:cs typeface="Arial"/>
              </a:rPr>
              <a:t>(т.е. </a:t>
            </a:r>
            <a:r>
              <a:rPr sz="1600" spc="-10" dirty="0">
                <a:latin typeface="Arial"/>
                <a:cs typeface="Arial"/>
              </a:rPr>
              <a:t>принимать  участие </a:t>
            </a:r>
            <a:r>
              <a:rPr sz="1600" spc="-5" dirty="0">
                <a:latin typeface="Arial"/>
                <a:cs typeface="Arial"/>
              </a:rPr>
              <a:t>в выборе того, что </a:t>
            </a:r>
            <a:r>
              <a:rPr sz="1600" spc="-10" dirty="0">
                <a:latin typeface="Arial"/>
                <a:cs typeface="Arial"/>
              </a:rPr>
              <a:t>хотят узнать,  </a:t>
            </a:r>
            <a:r>
              <a:rPr sz="1600" spc="-5" dirty="0">
                <a:latin typeface="Arial"/>
                <a:cs typeface="Arial"/>
              </a:rPr>
              <a:t>чему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научиться).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1623" y="3933444"/>
            <a:ext cx="4209287" cy="16809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8744" y="1563624"/>
            <a:ext cx="4715510" cy="4723130"/>
          </a:xfrm>
          <a:custGeom>
            <a:avLst/>
            <a:gdLst/>
            <a:ahLst/>
            <a:cxnLst/>
            <a:rect l="l" t="t" r="r" b="b"/>
            <a:pathLst>
              <a:path w="4715509" h="4723130">
                <a:moveTo>
                  <a:pt x="0" y="4722876"/>
                </a:moveTo>
                <a:lnTo>
                  <a:pt x="4715256" y="4722876"/>
                </a:lnTo>
                <a:lnTo>
                  <a:pt x="4715256" y="0"/>
                </a:lnTo>
                <a:lnTo>
                  <a:pt x="0" y="0"/>
                </a:lnTo>
                <a:lnTo>
                  <a:pt x="0" y="4722876"/>
                </a:lnTo>
                <a:close/>
              </a:path>
            </a:pathLst>
          </a:custGeom>
          <a:ln w="57912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9505" y="5686805"/>
            <a:ext cx="4715510" cy="623570"/>
          </a:xfrm>
          <a:custGeom>
            <a:avLst/>
            <a:gdLst/>
            <a:ahLst/>
            <a:cxnLst/>
            <a:rect l="l" t="t" r="r" b="b"/>
            <a:pathLst>
              <a:path w="4715509" h="623570">
                <a:moveTo>
                  <a:pt x="4715256" y="0"/>
                </a:moveTo>
                <a:lnTo>
                  <a:pt x="0" y="0"/>
                </a:lnTo>
                <a:lnTo>
                  <a:pt x="0" y="623316"/>
                </a:lnTo>
                <a:lnTo>
                  <a:pt x="4715256" y="623316"/>
                </a:lnTo>
                <a:lnTo>
                  <a:pt x="4715256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9505" y="5686805"/>
            <a:ext cx="4715510" cy="623570"/>
          </a:xfrm>
          <a:custGeom>
            <a:avLst/>
            <a:gdLst/>
            <a:ahLst/>
            <a:cxnLst/>
            <a:rect l="l" t="t" r="r" b="b"/>
            <a:pathLst>
              <a:path w="4715509" h="623570">
                <a:moveTo>
                  <a:pt x="0" y="623316"/>
                </a:moveTo>
                <a:lnTo>
                  <a:pt x="4715256" y="623316"/>
                </a:lnTo>
                <a:lnTo>
                  <a:pt x="4715256" y="0"/>
                </a:lnTo>
                <a:lnTo>
                  <a:pt x="0" y="0"/>
                </a:lnTo>
                <a:lnTo>
                  <a:pt x="0" y="623316"/>
                </a:lnTo>
                <a:close/>
              </a:path>
            </a:pathLst>
          </a:custGeom>
          <a:ln w="25907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88509" y="5843422"/>
            <a:ext cx="3046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Такой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подход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соответствует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6619" y="5843422"/>
            <a:ext cx="112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ФГОС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ДО!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28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1227956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0" y="1196752"/>
          <a:ext cx="9143999" cy="54585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88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3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50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395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384302">
                <a:tc>
                  <a:txBody>
                    <a:bodyPr/>
                    <a:lstStyle/>
                    <a:p>
                      <a:r>
                        <a:rPr lang="ru-RU" sz="2400" b="0" i="1" dirty="0" smtClean="0"/>
                        <a:t>Вид деятельности/ </a:t>
                      </a:r>
                    </a:p>
                    <a:p>
                      <a:r>
                        <a:rPr lang="ru-RU" sz="2400" b="0" i="1" dirty="0" smtClean="0"/>
                        <a:t>Образовательная область</a:t>
                      </a:r>
                      <a:endParaRPr lang="ru-RU" sz="2400" b="0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Игровая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+mj-lt"/>
                          <a:cs typeface="Arial" panose="020B0604020202020204" pitchFamily="34" charset="0"/>
                        </a:rPr>
                        <a:t>Коммуникативная</a:t>
                      </a:r>
                      <a:endParaRPr lang="ru-RU" sz="16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Познавательно-исследовательская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Восприятие художественной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литературы и фольк.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Самообслуживание </a:t>
                      </a:r>
                    </a:p>
                    <a:p>
                      <a:r>
                        <a:rPr lang="ru-RU" sz="1600" b="0" dirty="0" smtClean="0"/>
                        <a:t>и  элементарный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бытовой</a:t>
                      </a:r>
                      <a:r>
                        <a:rPr lang="ru-RU" sz="1600" b="0" baseline="0" dirty="0" smtClean="0"/>
                        <a:t> </a:t>
                      </a:r>
                      <a:r>
                        <a:rPr lang="ru-RU" sz="1600" b="0" dirty="0" smtClean="0"/>
                        <a:t>труд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Конструирование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Изобразительная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Музыкальная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Двигательная</a:t>
                      </a:r>
                      <a:endParaRPr lang="ru-RU" sz="1600" b="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Социально-коммуникативное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1939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Познавательное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315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Речевое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871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Художественно-эстетическое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228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Физическое развитие</a:t>
                      </a:r>
                      <a:endParaRPr lang="ru-RU" sz="2000" b="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7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3268" y="2708920"/>
            <a:ext cx="8064896" cy="144016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образовательной области при определенных условиях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268" y="980728"/>
            <a:ext cx="8064896" cy="144016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решает задачи конкретной образовательной области в любом случае 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6592" y="4581128"/>
            <a:ext cx="8064896" cy="144016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Вид деятельности, который  не решает задачи </a:t>
            </a:r>
            <a:r>
              <a:rPr lang="ru-RU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конкретной образовательной </a:t>
            </a:r>
            <a:r>
              <a:rPr lang="ru-RU" sz="28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области</a:t>
            </a:r>
            <a:endParaRPr lang="ru-RU" sz="2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ООП «Детский сад 2100». Общие подходы</a:t>
            </a:r>
          </a:p>
        </p:txBody>
      </p:sp>
    </p:spTree>
    <p:extLst>
      <p:ext uri="{BB962C8B-B14F-4D97-AF65-F5344CB8AC3E}">
        <p14:creationId xmlns:p14="http://schemas.microsoft.com/office/powerpoint/2010/main" val="23751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59690"/>
          </a:xfrm>
          <a:custGeom>
            <a:avLst/>
            <a:gdLst/>
            <a:ahLst/>
            <a:cxnLst/>
            <a:rect l="l" t="t" r="r" b="b"/>
            <a:pathLst>
              <a:path w="3289300" h="59689">
                <a:moveTo>
                  <a:pt x="0" y="59131"/>
                </a:moveTo>
                <a:lnTo>
                  <a:pt x="3288791" y="59131"/>
                </a:lnTo>
                <a:lnTo>
                  <a:pt x="3288791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59690"/>
          </a:xfrm>
          <a:custGeom>
            <a:avLst/>
            <a:gdLst/>
            <a:ahLst/>
            <a:cxnLst/>
            <a:rect l="l" t="t" r="r" b="b"/>
            <a:pathLst>
              <a:path w="469900" h="59689">
                <a:moveTo>
                  <a:pt x="0" y="59131"/>
                </a:moveTo>
                <a:lnTo>
                  <a:pt x="469836" y="59131"/>
                </a:lnTo>
                <a:lnTo>
                  <a:pt x="469836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59690"/>
          </a:xfrm>
          <a:custGeom>
            <a:avLst/>
            <a:gdLst/>
            <a:ahLst/>
            <a:cxnLst/>
            <a:rect l="l" t="t" r="r" b="b"/>
            <a:pathLst>
              <a:path w="530860" h="59689">
                <a:moveTo>
                  <a:pt x="0" y="59131"/>
                </a:moveTo>
                <a:lnTo>
                  <a:pt x="530339" y="59131"/>
                </a:lnTo>
                <a:lnTo>
                  <a:pt x="530339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59690"/>
          </a:xfrm>
          <a:custGeom>
            <a:avLst/>
            <a:gdLst/>
            <a:ahLst/>
            <a:cxnLst/>
            <a:rect l="l" t="t" r="r" b="b"/>
            <a:pathLst>
              <a:path w="715645" h="59689">
                <a:moveTo>
                  <a:pt x="0" y="59131"/>
                </a:moveTo>
                <a:lnTo>
                  <a:pt x="715022" y="59131"/>
                </a:lnTo>
                <a:lnTo>
                  <a:pt x="715022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59690"/>
          </a:xfrm>
          <a:custGeom>
            <a:avLst/>
            <a:gdLst/>
            <a:ahLst/>
            <a:cxnLst/>
            <a:rect l="l" t="t" r="r" b="b"/>
            <a:pathLst>
              <a:path w="1008379" h="59689">
                <a:moveTo>
                  <a:pt x="0" y="59131"/>
                </a:moveTo>
                <a:lnTo>
                  <a:pt x="1008113" y="59131"/>
                </a:lnTo>
                <a:lnTo>
                  <a:pt x="1008113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59690"/>
          </a:xfrm>
          <a:custGeom>
            <a:avLst/>
            <a:gdLst/>
            <a:ahLst/>
            <a:cxnLst/>
            <a:rect l="l" t="t" r="r" b="b"/>
            <a:pathLst>
              <a:path w="1008379" h="59689">
                <a:moveTo>
                  <a:pt x="0" y="59131"/>
                </a:moveTo>
                <a:lnTo>
                  <a:pt x="1008113" y="59131"/>
                </a:lnTo>
                <a:lnTo>
                  <a:pt x="1008113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59690"/>
          </a:xfrm>
          <a:custGeom>
            <a:avLst/>
            <a:gdLst/>
            <a:ahLst/>
            <a:cxnLst/>
            <a:rect l="l" t="t" r="r" b="b"/>
            <a:pathLst>
              <a:path w="576579" h="59689">
                <a:moveTo>
                  <a:pt x="0" y="59131"/>
                </a:moveTo>
                <a:lnTo>
                  <a:pt x="576059" y="59131"/>
                </a:lnTo>
                <a:lnTo>
                  <a:pt x="576059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59690"/>
          </a:xfrm>
          <a:custGeom>
            <a:avLst/>
            <a:gdLst/>
            <a:ahLst/>
            <a:cxnLst/>
            <a:rect l="l" t="t" r="r" b="b"/>
            <a:pathLst>
              <a:path w="504190" h="59689">
                <a:moveTo>
                  <a:pt x="0" y="59131"/>
                </a:moveTo>
                <a:lnTo>
                  <a:pt x="504050" y="59131"/>
                </a:lnTo>
                <a:lnTo>
                  <a:pt x="504050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59690"/>
          </a:xfrm>
          <a:custGeom>
            <a:avLst/>
            <a:gdLst/>
            <a:ahLst/>
            <a:cxnLst/>
            <a:rect l="l" t="t" r="r" b="b"/>
            <a:pathLst>
              <a:path w="504190" h="59689">
                <a:moveTo>
                  <a:pt x="0" y="59131"/>
                </a:moveTo>
                <a:lnTo>
                  <a:pt x="504050" y="59131"/>
                </a:lnTo>
                <a:lnTo>
                  <a:pt x="504050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398008"/>
            <a:ext cx="539750" cy="459740"/>
          </a:xfrm>
          <a:custGeom>
            <a:avLst/>
            <a:gdLst/>
            <a:ahLst/>
            <a:cxnLst/>
            <a:rect l="l" t="t" r="r" b="b"/>
            <a:pathLst>
              <a:path w="539750" h="459739">
                <a:moveTo>
                  <a:pt x="0" y="459181"/>
                </a:moveTo>
                <a:lnTo>
                  <a:pt x="539546" y="459181"/>
                </a:lnTo>
                <a:lnTo>
                  <a:pt x="539546" y="0"/>
                </a:lnTo>
                <a:lnTo>
                  <a:pt x="0" y="0"/>
                </a:lnTo>
                <a:lnTo>
                  <a:pt x="0" y="4591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04504" y="5338876"/>
            <a:ext cx="539750" cy="59690"/>
          </a:xfrm>
          <a:custGeom>
            <a:avLst/>
            <a:gdLst/>
            <a:ahLst/>
            <a:cxnLst/>
            <a:rect l="l" t="t" r="r" b="b"/>
            <a:pathLst>
              <a:path w="539750" h="59689">
                <a:moveTo>
                  <a:pt x="0" y="59131"/>
                </a:moveTo>
                <a:lnTo>
                  <a:pt x="539546" y="59131"/>
                </a:lnTo>
                <a:lnTo>
                  <a:pt x="539546" y="0"/>
                </a:lnTo>
                <a:lnTo>
                  <a:pt x="0" y="0"/>
                </a:lnTo>
                <a:lnTo>
                  <a:pt x="0" y="59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21140" y="5857201"/>
            <a:ext cx="23495" cy="721360"/>
          </a:xfrm>
          <a:custGeom>
            <a:avLst/>
            <a:gdLst/>
            <a:ahLst/>
            <a:cxnLst/>
            <a:rect l="l" t="t" r="r" b="b"/>
            <a:pathLst>
              <a:path w="23495" h="721359">
                <a:moveTo>
                  <a:pt x="0" y="720864"/>
                </a:moveTo>
                <a:lnTo>
                  <a:pt x="22910" y="720864"/>
                </a:lnTo>
                <a:lnTo>
                  <a:pt x="22910" y="0"/>
                </a:lnTo>
                <a:lnTo>
                  <a:pt x="0" y="0"/>
                </a:lnTo>
                <a:lnTo>
                  <a:pt x="0" y="720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21140" y="6578053"/>
            <a:ext cx="22860" cy="280035"/>
          </a:xfrm>
          <a:custGeom>
            <a:avLst/>
            <a:gdLst/>
            <a:ahLst/>
            <a:cxnLst/>
            <a:rect l="l" t="t" r="r" b="b"/>
            <a:pathLst>
              <a:path w="22859" h="280034">
                <a:moveTo>
                  <a:pt x="0" y="279943"/>
                </a:moveTo>
                <a:lnTo>
                  <a:pt x="22860" y="279943"/>
                </a:lnTo>
                <a:lnTo>
                  <a:pt x="22860" y="0"/>
                </a:lnTo>
                <a:lnTo>
                  <a:pt x="0" y="0"/>
                </a:lnTo>
                <a:lnTo>
                  <a:pt x="0" y="27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82441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2341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82694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97703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05829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3956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0028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4091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8154" y="1711070"/>
            <a:ext cx="12700" cy="3687445"/>
          </a:xfrm>
          <a:custGeom>
            <a:avLst/>
            <a:gdLst/>
            <a:ahLst/>
            <a:cxnLst/>
            <a:rect l="l" t="t" r="r" b="b"/>
            <a:pathLst>
              <a:path w="12700" h="3687445">
                <a:moveTo>
                  <a:pt x="0" y="3686936"/>
                </a:moveTo>
                <a:lnTo>
                  <a:pt x="12700" y="3686936"/>
                </a:lnTo>
                <a:lnTo>
                  <a:pt x="1270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21140" y="5850839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699"/>
                </a:moveTo>
                <a:lnTo>
                  <a:pt x="22860" y="12699"/>
                </a:lnTo>
                <a:lnTo>
                  <a:pt x="2286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21140" y="6571716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700"/>
                </a:moveTo>
                <a:lnTo>
                  <a:pt x="22860" y="12700"/>
                </a:lnTo>
                <a:lnTo>
                  <a:pt x="228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711070"/>
            <a:ext cx="6350" cy="3687445"/>
          </a:xfrm>
          <a:custGeom>
            <a:avLst/>
            <a:gdLst/>
            <a:ahLst/>
            <a:cxnLst/>
            <a:rect l="l" t="t" r="r" b="b"/>
            <a:pathLst>
              <a:path w="6350" h="3687445">
                <a:moveTo>
                  <a:pt x="0" y="3686936"/>
                </a:moveTo>
                <a:lnTo>
                  <a:pt x="6350" y="3686936"/>
                </a:lnTo>
                <a:lnTo>
                  <a:pt x="6350" y="0"/>
                </a:lnTo>
                <a:lnTo>
                  <a:pt x="0" y="0"/>
                </a:lnTo>
                <a:lnTo>
                  <a:pt x="0" y="36869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3765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4631" y="5402609"/>
            <a:ext cx="2714625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680"/>
              </a:spcBef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0" y="5398008"/>
            <a:ext cx="9121140" cy="1460500"/>
          </a:xfrm>
          <a:custGeom>
            <a:avLst/>
            <a:gdLst/>
            <a:ahLst/>
            <a:cxnLst/>
            <a:rect l="l" t="t" r="r" b="b"/>
            <a:pathLst>
              <a:path w="9121140" h="1460500">
                <a:moveTo>
                  <a:pt x="9121140" y="1459989"/>
                </a:moveTo>
                <a:lnTo>
                  <a:pt x="9121140" y="0"/>
                </a:lnTo>
                <a:lnTo>
                  <a:pt x="0" y="0"/>
                </a:lnTo>
                <a:lnTo>
                  <a:pt x="0" y="1459989"/>
                </a:lnTo>
                <a:lnTo>
                  <a:pt x="9121140" y="1459989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5398008"/>
            <a:ext cx="9121140" cy="1460500"/>
          </a:xfrm>
          <a:custGeom>
            <a:avLst/>
            <a:gdLst/>
            <a:ahLst/>
            <a:cxnLst/>
            <a:rect l="l" t="t" r="r" b="b"/>
            <a:pathLst>
              <a:path w="9121140" h="1460500">
                <a:moveTo>
                  <a:pt x="9121140" y="1459989"/>
                </a:moveTo>
                <a:lnTo>
                  <a:pt x="9121140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1976" y="3747642"/>
            <a:ext cx="8703945" cy="2922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560695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560060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558790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Оценим возможности познавательного развития с помощью </a:t>
            </a:r>
            <a:r>
              <a:rPr sz="2000" spc="-5" dirty="0">
                <a:latin typeface="Franklin Gothic Medium Cond"/>
                <a:cs typeface="Franklin Gothic Medium Cond"/>
              </a:rPr>
              <a:t>таблицы </a:t>
            </a:r>
            <a:r>
              <a:rPr sz="2000" dirty="0">
                <a:latin typeface="Franklin Gothic Medium Cond"/>
                <a:cs typeface="Franklin Gothic Medium Cond"/>
              </a:rPr>
              <a:t>«9 на </a:t>
            </a:r>
            <a:r>
              <a:rPr sz="2000" spc="-5" dirty="0">
                <a:latin typeface="Franklin Gothic Medium Cond"/>
                <a:cs typeface="Franklin Gothic Medium Cond"/>
              </a:rPr>
              <a:t>5».</a:t>
            </a:r>
            <a:r>
              <a:rPr sz="2000" spc="-15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Очевидно,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ranklin Gothic Medium Cond"/>
                <a:cs typeface="Franklin Gothic Medium Cond"/>
              </a:rPr>
              <a:t>что </a:t>
            </a:r>
            <a:r>
              <a:rPr sz="2000" dirty="0">
                <a:latin typeface="Franklin Gothic Medium Cond"/>
                <a:cs typeface="Franklin Gothic Medium Cond"/>
              </a:rPr>
              <a:t>познавательно-исследовательская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деятельность </a:t>
            </a:r>
            <a:r>
              <a:rPr sz="2000" dirty="0">
                <a:latin typeface="Franklin Gothic Medium Cond"/>
                <a:cs typeface="Franklin Gothic Medium Cond"/>
              </a:rPr>
              <a:t>всегда будет</a:t>
            </a:r>
            <a:r>
              <a:rPr sz="2000" spc="-9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обеспечивать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136525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познавательное развитие и формирование </a:t>
            </a:r>
            <a:r>
              <a:rPr sz="2000" spc="-5" dirty="0">
                <a:latin typeface="Franklin Gothic Medium Cond"/>
                <a:cs typeface="Franklin Gothic Medium Cond"/>
              </a:rPr>
              <a:t>тех </a:t>
            </a:r>
            <a:r>
              <a:rPr sz="2000" dirty="0">
                <a:latin typeface="Franklin Gothic Medium Cond"/>
                <a:cs typeface="Franklin Gothic Medium Cond"/>
              </a:rPr>
              <a:t>или иных представлений об окружающем  мире, поэтому закрасим </a:t>
            </a:r>
            <a:r>
              <a:rPr sz="2000" spc="-5" dirty="0">
                <a:latin typeface="Franklin Gothic Medium Cond"/>
                <a:cs typeface="Franklin Gothic Medium Cond"/>
              </a:rPr>
              <a:t>этот </a:t>
            </a:r>
            <a:r>
              <a:rPr sz="2000" dirty="0">
                <a:latin typeface="Franklin Gothic Medium Cond"/>
                <a:cs typeface="Franklin Gothic Medium Cond"/>
              </a:rPr>
              <a:t>квадрат зелёным</a:t>
            </a:r>
            <a:r>
              <a:rPr sz="2000" spc="-70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цветом.</a:t>
            </a:r>
            <a:endParaRPr sz="20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307607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Принципы, лежащие в основе ФГОС ДО (п. 1.2.)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367062"/>
            <a:ext cx="8618372" cy="1364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marL="342900" indent="-342900" algn="just">
              <a:buAutoNum type="arabicParenR"/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оддержка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разнообразия детства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сохранение уникальности и </a:t>
            </a:r>
            <a:r>
              <a:rPr lang="ru-RU" sz="2400" dirty="0" err="1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самоценности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детства как важного этапа в общем развитии человека.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1444" y="3681174"/>
            <a:ext cx="7460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ндивидуальные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потребности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связанные с его жизненной ситуацией и состоянием здоровья, определяющие особые условия получения им образования (далее - особые образовательные потребности),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индивидуальные потребности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отдельных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категорий детей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в том числе с ограниченными возможностями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здоровья.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93" y="2867423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1.3. В Стандарте учитываются:</a:t>
            </a:r>
          </a:p>
        </p:txBody>
      </p:sp>
    </p:spTree>
    <p:extLst>
      <p:ext uri="{BB962C8B-B14F-4D97-AF65-F5344CB8AC3E}">
        <p14:creationId xmlns:p14="http://schemas.microsoft.com/office/powerpoint/2010/main" val="42054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172085"/>
          </a:xfrm>
          <a:custGeom>
            <a:avLst/>
            <a:gdLst/>
            <a:ahLst/>
            <a:cxnLst/>
            <a:rect l="l" t="t" r="r" b="b"/>
            <a:pathLst>
              <a:path w="3289300" h="172085">
                <a:moveTo>
                  <a:pt x="0" y="171907"/>
                </a:moveTo>
                <a:lnTo>
                  <a:pt x="3288791" y="171907"/>
                </a:lnTo>
                <a:lnTo>
                  <a:pt x="3288791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172085"/>
          </a:xfrm>
          <a:custGeom>
            <a:avLst/>
            <a:gdLst/>
            <a:ahLst/>
            <a:cxnLst/>
            <a:rect l="l" t="t" r="r" b="b"/>
            <a:pathLst>
              <a:path w="469900" h="172085">
                <a:moveTo>
                  <a:pt x="0" y="171907"/>
                </a:moveTo>
                <a:lnTo>
                  <a:pt x="469836" y="171907"/>
                </a:lnTo>
                <a:lnTo>
                  <a:pt x="469836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172085"/>
          </a:xfrm>
          <a:custGeom>
            <a:avLst/>
            <a:gdLst/>
            <a:ahLst/>
            <a:cxnLst/>
            <a:rect l="l" t="t" r="r" b="b"/>
            <a:pathLst>
              <a:path w="530860" h="172085">
                <a:moveTo>
                  <a:pt x="0" y="171907"/>
                </a:moveTo>
                <a:lnTo>
                  <a:pt x="530339" y="171907"/>
                </a:lnTo>
                <a:lnTo>
                  <a:pt x="530339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172085"/>
          </a:xfrm>
          <a:custGeom>
            <a:avLst/>
            <a:gdLst/>
            <a:ahLst/>
            <a:cxnLst/>
            <a:rect l="l" t="t" r="r" b="b"/>
            <a:pathLst>
              <a:path w="715645" h="172085">
                <a:moveTo>
                  <a:pt x="0" y="171907"/>
                </a:moveTo>
                <a:lnTo>
                  <a:pt x="715022" y="171907"/>
                </a:lnTo>
                <a:lnTo>
                  <a:pt x="715022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172085"/>
          </a:xfrm>
          <a:custGeom>
            <a:avLst/>
            <a:gdLst/>
            <a:ahLst/>
            <a:cxnLst/>
            <a:rect l="l" t="t" r="r" b="b"/>
            <a:pathLst>
              <a:path w="1008379" h="172085">
                <a:moveTo>
                  <a:pt x="0" y="171907"/>
                </a:moveTo>
                <a:lnTo>
                  <a:pt x="1008113" y="171907"/>
                </a:lnTo>
                <a:lnTo>
                  <a:pt x="1008113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172085"/>
          </a:xfrm>
          <a:custGeom>
            <a:avLst/>
            <a:gdLst/>
            <a:ahLst/>
            <a:cxnLst/>
            <a:rect l="l" t="t" r="r" b="b"/>
            <a:pathLst>
              <a:path w="1008379" h="172085">
                <a:moveTo>
                  <a:pt x="0" y="171907"/>
                </a:moveTo>
                <a:lnTo>
                  <a:pt x="1008113" y="171907"/>
                </a:lnTo>
                <a:lnTo>
                  <a:pt x="1008113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172085"/>
          </a:xfrm>
          <a:custGeom>
            <a:avLst/>
            <a:gdLst/>
            <a:ahLst/>
            <a:cxnLst/>
            <a:rect l="l" t="t" r="r" b="b"/>
            <a:pathLst>
              <a:path w="576579" h="172085">
                <a:moveTo>
                  <a:pt x="0" y="171907"/>
                </a:moveTo>
                <a:lnTo>
                  <a:pt x="576059" y="171907"/>
                </a:lnTo>
                <a:lnTo>
                  <a:pt x="576059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172085"/>
          </a:xfrm>
          <a:custGeom>
            <a:avLst/>
            <a:gdLst/>
            <a:ahLst/>
            <a:cxnLst/>
            <a:rect l="l" t="t" r="r" b="b"/>
            <a:pathLst>
              <a:path w="504190" h="172085">
                <a:moveTo>
                  <a:pt x="0" y="171907"/>
                </a:moveTo>
                <a:lnTo>
                  <a:pt x="504050" y="171907"/>
                </a:lnTo>
                <a:lnTo>
                  <a:pt x="504050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172085"/>
          </a:xfrm>
          <a:custGeom>
            <a:avLst/>
            <a:gdLst/>
            <a:ahLst/>
            <a:cxnLst/>
            <a:rect l="l" t="t" r="r" b="b"/>
            <a:pathLst>
              <a:path w="504190" h="172085">
                <a:moveTo>
                  <a:pt x="0" y="171907"/>
                </a:moveTo>
                <a:lnTo>
                  <a:pt x="504050" y="171907"/>
                </a:lnTo>
                <a:lnTo>
                  <a:pt x="504050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510784"/>
            <a:ext cx="539750" cy="346710"/>
          </a:xfrm>
          <a:custGeom>
            <a:avLst/>
            <a:gdLst/>
            <a:ahLst/>
            <a:cxnLst/>
            <a:rect l="l" t="t" r="r" b="b"/>
            <a:pathLst>
              <a:path w="539750" h="346710">
                <a:moveTo>
                  <a:pt x="0" y="346405"/>
                </a:moveTo>
                <a:lnTo>
                  <a:pt x="539546" y="346405"/>
                </a:lnTo>
                <a:lnTo>
                  <a:pt x="539546" y="0"/>
                </a:lnTo>
                <a:lnTo>
                  <a:pt x="0" y="0"/>
                </a:lnTo>
                <a:lnTo>
                  <a:pt x="0" y="3464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04504" y="5338876"/>
            <a:ext cx="539750" cy="172085"/>
          </a:xfrm>
          <a:custGeom>
            <a:avLst/>
            <a:gdLst/>
            <a:ahLst/>
            <a:cxnLst/>
            <a:rect l="l" t="t" r="r" b="b"/>
            <a:pathLst>
              <a:path w="539750" h="172085">
                <a:moveTo>
                  <a:pt x="0" y="171907"/>
                </a:moveTo>
                <a:lnTo>
                  <a:pt x="539546" y="171907"/>
                </a:lnTo>
                <a:lnTo>
                  <a:pt x="539546" y="0"/>
                </a:lnTo>
                <a:lnTo>
                  <a:pt x="0" y="0"/>
                </a:lnTo>
                <a:lnTo>
                  <a:pt x="0" y="171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21140" y="5857201"/>
            <a:ext cx="23495" cy="721360"/>
          </a:xfrm>
          <a:custGeom>
            <a:avLst/>
            <a:gdLst/>
            <a:ahLst/>
            <a:cxnLst/>
            <a:rect l="l" t="t" r="r" b="b"/>
            <a:pathLst>
              <a:path w="23495" h="721359">
                <a:moveTo>
                  <a:pt x="0" y="720864"/>
                </a:moveTo>
                <a:lnTo>
                  <a:pt x="22910" y="720864"/>
                </a:lnTo>
                <a:lnTo>
                  <a:pt x="22910" y="0"/>
                </a:lnTo>
                <a:lnTo>
                  <a:pt x="0" y="0"/>
                </a:lnTo>
                <a:lnTo>
                  <a:pt x="0" y="720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21140" y="6578053"/>
            <a:ext cx="22860" cy="280035"/>
          </a:xfrm>
          <a:custGeom>
            <a:avLst/>
            <a:gdLst/>
            <a:ahLst/>
            <a:cxnLst/>
            <a:rect l="l" t="t" r="r" b="b"/>
            <a:pathLst>
              <a:path w="22859" h="280034">
                <a:moveTo>
                  <a:pt x="0" y="279943"/>
                </a:moveTo>
                <a:lnTo>
                  <a:pt x="22860" y="279943"/>
                </a:lnTo>
                <a:lnTo>
                  <a:pt x="22860" y="0"/>
                </a:lnTo>
                <a:lnTo>
                  <a:pt x="0" y="0"/>
                </a:lnTo>
                <a:lnTo>
                  <a:pt x="0" y="27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82441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2341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82694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97703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05829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3956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0028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4091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8154" y="1711070"/>
            <a:ext cx="12700" cy="3799840"/>
          </a:xfrm>
          <a:custGeom>
            <a:avLst/>
            <a:gdLst/>
            <a:ahLst/>
            <a:cxnLst/>
            <a:rect l="l" t="t" r="r" b="b"/>
            <a:pathLst>
              <a:path w="12700" h="3799840">
                <a:moveTo>
                  <a:pt x="0" y="3799712"/>
                </a:moveTo>
                <a:lnTo>
                  <a:pt x="12700" y="3799712"/>
                </a:lnTo>
                <a:lnTo>
                  <a:pt x="1270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21140" y="5850839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699"/>
                </a:moveTo>
                <a:lnTo>
                  <a:pt x="22860" y="12699"/>
                </a:lnTo>
                <a:lnTo>
                  <a:pt x="2286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21140" y="6571716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700"/>
                </a:moveTo>
                <a:lnTo>
                  <a:pt x="22860" y="12700"/>
                </a:lnTo>
                <a:lnTo>
                  <a:pt x="228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711070"/>
            <a:ext cx="6350" cy="3799840"/>
          </a:xfrm>
          <a:custGeom>
            <a:avLst/>
            <a:gdLst/>
            <a:ahLst/>
            <a:cxnLst/>
            <a:rect l="l" t="t" r="r" b="b"/>
            <a:pathLst>
              <a:path w="6350" h="3799840">
                <a:moveTo>
                  <a:pt x="0" y="3799712"/>
                </a:moveTo>
                <a:lnTo>
                  <a:pt x="6350" y="3799712"/>
                </a:lnTo>
                <a:lnTo>
                  <a:pt x="6350" y="0"/>
                </a:lnTo>
                <a:lnTo>
                  <a:pt x="0" y="0"/>
                </a:lnTo>
                <a:lnTo>
                  <a:pt x="0" y="3799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3765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4631" y="5402609"/>
            <a:ext cx="2714625" cy="152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>
              <a:lnSpc>
                <a:spcPts val="2215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1680"/>
              </a:spcBef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0" y="5510784"/>
            <a:ext cx="9121140" cy="1347470"/>
          </a:xfrm>
          <a:custGeom>
            <a:avLst/>
            <a:gdLst/>
            <a:ahLst/>
            <a:cxnLst/>
            <a:rect l="l" t="t" r="r" b="b"/>
            <a:pathLst>
              <a:path w="9121140" h="1347470">
                <a:moveTo>
                  <a:pt x="9121140" y="1347213"/>
                </a:moveTo>
                <a:lnTo>
                  <a:pt x="9121140" y="0"/>
                </a:lnTo>
                <a:lnTo>
                  <a:pt x="0" y="0"/>
                </a:lnTo>
                <a:lnTo>
                  <a:pt x="0" y="1347213"/>
                </a:lnTo>
                <a:lnTo>
                  <a:pt x="9121140" y="134721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5510784"/>
            <a:ext cx="9121140" cy="1347470"/>
          </a:xfrm>
          <a:custGeom>
            <a:avLst/>
            <a:gdLst/>
            <a:ahLst/>
            <a:cxnLst/>
            <a:rect l="l" t="t" r="r" b="b"/>
            <a:pathLst>
              <a:path w="9121140" h="1347470">
                <a:moveTo>
                  <a:pt x="9121140" y="1347213"/>
                </a:moveTo>
                <a:lnTo>
                  <a:pt x="9121140" y="0"/>
                </a:lnTo>
                <a:lnTo>
                  <a:pt x="0" y="0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1976" y="3747642"/>
            <a:ext cx="8870950" cy="30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727700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727065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725795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Arial"/>
              <a:cs typeface="Arial"/>
            </a:endParaRPr>
          </a:p>
          <a:p>
            <a:pPr marL="12700" marR="15176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Игровая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деятельность </a:t>
            </a:r>
            <a:r>
              <a:rPr sz="2000" dirty="0">
                <a:latin typeface="Franklin Gothic Medium Cond"/>
                <a:cs typeface="Franklin Gothic Medium Cond"/>
              </a:rPr>
              <a:t>будет способствовать познавательному развитию и формированию  первичных представлений в случае, </a:t>
            </a:r>
            <a:r>
              <a:rPr sz="2000" spc="-5" dirty="0">
                <a:latin typeface="Franklin Gothic Medium Cond"/>
                <a:cs typeface="Franklin Gothic Medium Cond"/>
              </a:rPr>
              <a:t>когда </a:t>
            </a:r>
            <a:r>
              <a:rPr sz="2000" dirty="0">
                <a:latin typeface="Franklin Gothic Medium Cond"/>
                <a:cs typeface="Franklin Gothic Medium Cond"/>
              </a:rPr>
              <a:t>подобрана </a:t>
            </a:r>
            <a:r>
              <a:rPr sz="2000" b="1" spc="-5" dirty="0">
                <a:latin typeface="Franklin Gothic Medium Cond"/>
                <a:cs typeface="Franklin Gothic Medium Cond"/>
              </a:rPr>
              <a:t>специальная </a:t>
            </a:r>
            <a:r>
              <a:rPr sz="2000" b="1" spc="5" dirty="0">
                <a:latin typeface="Franklin Gothic Medium Cond"/>
                <a:cs typeface="Franklin Gothic Medium Cond"/>
              </a:rPr>
              <a:t>игра</a:t>
            </a:r>
            <a:r>
              <a:rPr sz="2000" spc="5" dirty="0">
                <a:latin typeface="Franklin Gothic Medium Cond"/>
                <a:cs typeface="Franklin Gothic Medium Cond"/>
              </a:rPr>
              <a:t>, </a:t>
            </a:r>
            <a:r>
              <a:rPr sz="2000" spc="-5" dirty="0">
                <a:latin typeface="Franklin Gothic Medium Cond"/>
                <a:cs typeface="Franklin Gothic Medium Cond"/>
              </a:rPr>
              <a:t>нацеленная</a:t>
            </a:r>
            <a:r>
              <a:rPr sz="2000" spc="-21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на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усвоение понятий. </a:t>
            </a:r>
            <a:r>
              <a:rPr sz="2000" spc="-5" dirty="0">
                <a:latin typeface="Franklin Gothic Medium Cond"/>
                <a:cs typeface="Franklin Gothic Medium Cond"/>
              </a:rPr>
              <a:t>Чаще всего эту </a:t>
            </a:r>
            <a:r>
              <a:rPr sz="2000" dirty="0">
                <a:latin typeface="Franklin Gothic Medium Cond"/>
                <a:cs typeface="Franklin Gothic Medium Cond"/>
              </a:rPr>
              <a:t>роль будет играть </a:t>
            </a:r>
            <a:r>
              <a:rPr sz="2000" b="1" dirty="0">
                <a:latin typeface="Franklin Gothic Medium Cond"/>
                <a:cs typeface="Franklin Gothic Medium Cond"/>
              </a:rPr>
              <a:t>дидактическая игра</a:t>
            </a:r>
            <a:r>
              <a:rPr sz="2000" dirty="0">
                <a:latin typeface="Franklin Gothic Medium Cond"/>
                <a:cs typeface="Franklin Gothic Medium Cond"/>
              </a:rPr>
              <a:t>. </a:t>
            </a:r>
            <a:r>
              <a:rPr sz="2000" spc="-5" dirty="0">
                <a:latin typeface="Franklin Gothic Medium Cond"/>
                <a:cs typeface="Franklin Gothic Medium Cond"/>
              </a:rPr>
              <a:t>Поэтому</a:t>
            </a:r>
            <a:r>
              <a:rPr sz="2000" spc="-105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закрасим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квадрат жёлтым</a:t>
            </a:r>
            <a:r>
              <a:rPr sz="2000" spc="-3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цветом.</a:t>
            </a:r>
            <a:endParaRPr sz="20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35420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518795"/>
          </a:xfrm>
          <a:custGeom>
            <a:avLst/>
            <a:gdLst/>
            <a:ahLst/>
            <a:cxnLst/>
            <a:rect l="l" t="t" r="r" b="b"/>
            <a:pathLst>
              <a:path w="3289300" h="518795">
                <a:moveTo>
                  <a:pt x="3288791" y="0"/>
                </a:moveTo>
                <a:lnTo>
                  <a:pt x="0" y="0"/>
                </a:lnTo>
                <a:lnTo>
                  <a:pt x="0" y="518312"/>
                </a:lnTo>
                <a:lnTo>
                  <a:pt x="3288791" y="518312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518795"/>
          </a:xfrm>
          <a:custGeom>
            <a:avLst/>
            <a:gdLst/>
            <a:ahLst/>
            <a:cxnLst/>
            <a:rect l="l" t="t" r="r" b="b"/>
            <a:pathLst>
              <a:path w="469900" h="518795">
                <a:moveTo>
                  <a:pt x="469836" y="0"/>
                </a:moveTo>
                <a:lnTo>
                  <a:pt x="0" y="0"/>
                </a:lnTo>
                <a:lnTo>
                  <a:pt x="0" y="518312"/>
                </a:lnTo>
                <a:lnTo>
                  <a:pt x="469836" y="518312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518795"/>
          </a:xfrm>
          <a:custGeom>
            <a:avLst/>
            <a:gdLst/>
            <a:ahLst/>
            <a:cxnLst/>
            <a:rect l="l" t="t" r="r" b="b"/>
            <a:pathLst>
              <a:path w="530860" h="518795">
                <a:moveTo>
                  <a:pt x="530339" y="0"/>
                </a:moveTo>
                <a:lnTo>
                  <a:pt x="0" y="0"/>
                </a:lnTo>
                <a:lnTo>
                  <a:pt x="0" y="518312"/>
                </a:lnTo>
                <a:lnTo>
                  <a:pt x="530339" y="518312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518795"/>
          </a:xfrm>
          <a:custGeom>
            <a:avLst/>
            <a:gdLst/>
            <a:ahLst/>
            <a:cxnLst/>
            <a:rect l="l" t="t" r="r" b="b"/>
            <a:pathLst>
              <a:path w="715645" h="518795">
                <a:moveTo>
                  <a:pt x="715022" y="0"/>
                </a:moveTo>
                <a:lnTo>
                  <a:pt x="0" y="0"/>
                </a:lnTo>
                <a:lnTo>
                  <a:pt x="0" y="518312"/>
                </a:lnTo>
                <a:lnTo>
                  <a:pt x="715022" y="518312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518795"/>
          </a:xfrm>
          <a:custGeom>
            <a:avLst/>
            <a:gdLst/>
            <a:ahLst/>
            <a:cxnLst/>
            <a:rect l="l" t="t" r="r" b="b"/>
            <a:pathLst>
              <a:path w="1008379" h="518795">
                <a:moveTo>
                  <a:pt x="1008113" y="0"/>
                </a:moveTo>
                <a:lnTo>
                  <a:pt x="0" y="0"/>
                </a:lnTo>
                <a:lnTo>
                  <a:pt x="0" y="518312"/>
                </a:lnTo>
                <a:lnTo>
                  <a:pt x="1008113" y="518312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518795"/>
          </a:xfrm>
          <a:custGeom>
            <a:avLst/>
            <a:gdLst/>
            <a:ahLst/>
            <a:cxnLst/>
            <a:rect l="l" t="t" r="r" b="b"/>
            <a:pathLst>
              <a:path w="1008379" h="518795">
                <a:moveTo>
                  <a:pt x="1008113" y="0"/>
                </a:moveTo>
                <a:lnTo>
                  <a:pt x="0" y="0"/>
                </a:lnTo>
                <a:lnTo>
                  <a:pt x="0" y="518312"/>
                </a:lnTo>
                <a:lnTo>
                  <a:pt x="1008113" y="518312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518795"/>
          </a:xfrm>
          <a:custGeom>
            <a:avLst/>
            <a:gdLst/>
            <a:ahLst/>
            <a:cxnLst/>
            <a:rect l="l" t="t" r="r" b="b"/>
            <a:pathLst>
              <a:path w="576579" h="518795">
                <a:moveTo>
                  <a:pt x="576059" y="0"/>
                </a:moveTo>
                <a:lnTo>
                  <a:pt x="0" y="0"/>
                </a:lnTo>
                <a:lnTo>
                  <a:pt x="0" y="518312"/>
                </a:lnTo>
                <a:lnTo>
                  <a:pt x="576059" y="518312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518795"/>
          </a:xfrm>
          <a:custGeom>
            <a:avLst/>
            <a:gdLst/>
            <a:ahLst/>
            <a:cxnLst/>
            <a:rect l="l" t="t" r="r" b="b"/>
            <a:pathLst>
              <a:path w="504190" h="518795">
                <a:moveTo>
                  <a:pt x="504050" y="0"/>
                </a:moveTo>
                <a:lnTo>
                  <a:pt x="0" y="0"/>
                </a:lnTo>
                <a:lnTo>
                  <a:pt x="0" y="518312"/>
                </a:lnTo>
                <a:lnTo>
                  <a:pt x="504050" y="518312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518795"/>
          </a:xfrm>
          <a:custGeom>
            <a:avLst/>
            <a:gdLst/>
            <a:ahLst/>
            <a:cxnLst/>
            <a:rect l="l" t="t" r="r" b="b"/>
            <a:pathLst>
              <a:path w="504190" h="518795">
                <a:moveTo>
                  <a:pt x="504050" y="0"/>
                </a:moveTo>
                <a:lnTo>
                  <a:pt x="0" y="0"/>
                </a:lnTo>
                <a:lnTo>
                  <a:pt x="0" y="518312"/>
                </a:lnTo>
                <a:lnTo>
                  <a:pt x="504050" y="518312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338876"/>
            <a:ext cx="539750" cy="518795"/>
          </a:xfrm>
          <a:custGeom>
            <a:avLst/>
            <a:gdLst/>
            <a:ahLst/>
            <a:cxnLst/>
            <a:rect l="l" t="t" r="r" b="b"/>
            <a:pathLst>
              <a:path w="539750" h="518795">
                <a:moveTo>
                  <a:pt x="539546" y="0"/>
                </a:moveTo>
                <a:lnTo>
                  <a:pt x="0" y="0"/>
                </a:lnTo>
                <a:lnTo>
                  <a:pt x="0" y="518312"/>
                </a:lnTo>
                <a:lnTo>
                  <a:pt x="539546" y="518312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5857201"/>
            <a:ext cx="3289300" cy="13335"/>
          </a:xfrm>
          <a:custGeom>
            <a:avLst/>
            <a:gdLst/>
            <a:ahLst/>
            <a:cxnLst/>
            <a:rect l="l" t="t" r="r" b="b"/>
            <a:pathLst>
              <a:path w="3289300" h="13335">
                <a:moveTo>
                  <a:pt x="0" y="13246"/>
                </a:moveTo>
                <a:lnTo>
                  <a:pt x="3288791" y="13246"/>
                </a:lnTo>
                <a:lnTo>
                  <a:pt x="3288791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88791" y="5857201"/>
            <a:ext cx="469900" cy="13335"/>
          </a:xfrm>
          <a:custGeom>
            <a:avLst/>
            <a:gdLst/>
            <a:ahLst/>
            <a:cxnLst/>
            <a:rect l="l" t="t" r="r" b="b"/>
            <a:pathLst>
              <a:path w="469900" h="13335">
                <a:moveTo>
                  <a:pt x="0" y="13246"/>
                </a:moveTo>
                <a:lnTo>
                  <a:pt x="469836" y="13246"/>
                </a:lnTo>
                <a:lnTo>
                  <a:pt x="469836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8691" y="5857201"/>
            <a:ext cx="530860" cy="13335"/>
          </a:xfrm>
          <a:custGeom>
            <a:avLst/>
            <a:gdLst/>
            <a:ahLst/>
            <a:cxnLst/>
            <a:rect l="l" t="t" r="r" b="b"/>
            <a:pathLst>
              <a:path w="530860" h="13335">
                <a:moveTo>
                  <a:pt x="0" y="13246"/>
                </a:moveTo>
                <a:lnTo>
                  <a:pt x="530339" y="13246"/>
                </a:lnTo>
                <a:lnTo>
                  <a:pt x="530339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9044" y="5857201"/>
            <a:ext cx="715645" cy="13335"/>
          </a:xfrm>
          <a:custGeom>
            <a:avLst/>
            <a:gdLst/>
            <a:ahLst/>
            <a:cxnLst/>
            <a:rect l="l" t="t" r="r" b="b"/>
            <a:pathLst>
              <a:path w="715645" h="13335">
                <a:moveTo>
                  <a:pt x="0" y="13246"/>
                </a:moveTo>
                <a:lnTo>
                  <a:pt x="715022" y="13246"/>
                </a:lnTo>
                <a:lnTo>
                  <a:pt x="715022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4053" y="5857201"/>
            <a:ext cx="1008380" cy="13335"/>
          </a:xfrm>
          <a:custGeom>
            <a:avLst/>
            <a:gdLst/>
            <a:ahLst/>
            <a:cxnLst/>
            <a:rect l="l" t="t" r="r" b="b"/>
            <a:pathLst>
              <a:path w="1008379" h="13335">
                <a:moveTo>
                  <a:pt x="0" y="13246"/>
                </a:moveTo>
                <a:lnTo>
                  <a:pt x="1008113" y="13246"/>
                </a:lnTo>
                <a:lnTo>
                  <a:pt x="1008113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2179" y="5857201"/>
            <a:ext cx="1008380" cy="13335"/>
          </a:xfrm>
          <a:custGeom>
            <a:avLst/>
            <a:gdLst/>
            <a:ahLst/>
            <a:cxnLst/>
            <a:rect l="l" t="t" r="r" b="b"/>
            <a:pathLst>
              <a:path w="1008379" h="13335">
                <a:moveTo>
                  <a:pt x="0" y="13246"/>
                </a:moveTo>
                <a:lnTo>
                  <a:pt x="1008113" y="13246"/>
                </a:lnTo>
                <a:lnTo>
                  <a:pt x="1008113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20306" y="5857201"/>
            <a:ext cx="576580" cy="13335"/>
          </a:xfrm>
          <a:custGeom>
            <a:avLst/>
            <a:gdLst/>
            <a:ahLst/>
            <a:cxnLst/>
            <a:rect l="l" t="t" r="r" b="b"/>
            <a:pathLst>
              <a:path w="576579" h="13335">
                <a:moveTo>
                  <a:pt x="0" y="13246"/>
                </a:moveTo>
                <a:lnTo>
                  <a:pt x="576059" y="13246"/>
                </a:lnTo>
                <a:lnTo>
                  <a:pt x="576059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6378" y="5857201"/>
            <a:ext cx="504190" cy="13335"/>
          </a:xfrm>
          <a:custGeom>
            <a:avLst/>
            <a:gdLst/>
            <a:ahLst/>
            <a:cxnLst/>
            <a:rect l="l" t="t" r="r" b="b"/>
            <a:pathLst>
              <a:path w="504190" h="13335">
                <a:moveTo>
                  <a:pt x="0" y="13246"/>
                </a:moveTo>
                <a:lnTo>
                  <a:pt x="504050" y="13246"/>
                </a:lnTo>
                <a:lnTo>
                  <a:pt x="504050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0441" y="5857201"/>
            <a:ext cx="504190" cy="13335"/>
          </a:xfrm>
          <a:custGeom>
            <a:avLst/>
            <a:gdLst/>
            <a:ahLst/>
            <a:cxnLst/>
            <a:rect l="l" t="t" r="r" b="b"/>
            <a:pathLst>
              <a:path w="504190" h="13335">
                <a:moveTo>
                  <a:pt x="0" y="13246"/>
                </a:moveTo>
                <a:lnTo>
                  <a:pt x="504050" y="13246"/>
                </a:lnTo>
                <a:lnTo>
                  <a:pt x="504050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04504" y="5870447"/>
            <a:ext cx="539750" cy="708025"/>
          </a:xfrm>
          <a:custGeom>
            <a:avLst/>
            <a:gdLst/>
            <a:ahLst/>
            <a:cxnLst/>
            <a:rect l="l" t="t" r="r" b="b"/>
            <a:pathLst>
              <a:path w="539750" h="708025">
                <a:moveTo>
                  <a:pt x="0" y="707618"/>
                </a:moveTo>
                <a:lnTo>
                  <a:pt x="539546" y="707618"/>
                </a:lnTo>
                <a:lnTo>
                  <a:pt x="539546" y="0"/>
                </a:lnTo>
                <a:lnTo>
                  <a:pt x="0" y="0"/>
                </a:lnTo>
                <a:lnTo>
                  <a:pt x="0" y="7076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04504" y="5857201"/>
            <a:ext cx="539750" cy="13335"/>
          </a:xfrm>
          <a:custGeom>
            <a:avLst/>
            <a:gdLst/>
            <a:ahLst/>
            <a:cxnLst/>
            <a:rect l="l" t="t" r="r" b="b"/>
            <a:pathLst>
              <a:path w="539750" h="13335">
                <a:moveTo>
                  <a:pt x="0" y="13246"/>
                </a:moveTo>
                <a:lnTo>
                  <a:pt x="539546" y="13246"/>
                </a:lnTo>
                <a:lnTo>
                  <a:pt x="539546" y="0"/>
                </a:lnTo>
                <a:lnTo>
                  <a:pt x="0" y="0"/>
                </a:lnTo>
                <a:lnTo>
                  <a:pt x="0" y="132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121140" y="6578053"/>
            <a:ext cx="22860" cy="280035"/>
          </a:xfrm>
          <a:custGeom>
            <a:avLst/>
            <a:gdLst/>
            <a:ahLst/>
            <a:cxnLst/>
            <a:rect l="l" t="t" r="r" b="b"/>
            <a:pathLst>
              <a:path w="22859" h="280034">
                <a:moveTo>
                  <a:pt x="0" y="279943"/>
                </a:moveTo>
                <a:lnTo>
                  <a:pt x="22860" y="279943"/>
                </a:lnTo>
                <a:lnTo>
                  <a:pt x="22860" y="0"/>
                </a:lnTo>
                <a:lnTo>
                  <a:pt x="0" y="0"/>
                </a:lnTo>
                <a:lnTo>
                  <a:pt x="0" y="27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82441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52341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82694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97703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05829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13956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90028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94091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98154" y="1711070"/>
            <a:ext cx="12700" cy="4159885"/>
          </a:xfrm>
          <a:custGeom>
            <a:avLst/>
            <a:gdLst/>
            <a:ahLst/>
            <a:cxnLst/>
            <a:rect l="l" t="t" r="r" b="b"/>
            <a:pathLst>
              <a:path w="12700" h="4159885">
                <a:moveTo>
                  <a:pt x="0" y="4159377"/>
                </a:moveTo>
                <a:lnTo>
                  <a:pt x="12700" y="4159377"/>
                </a:lnTo>
                <a:lnTo>
                  <a:pt x="1270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850839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699"/>
                </a:lnTo>
                <a:lnTo>
                  <a:pt x="9144000" y="126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121140" y="6571716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700"/>
                </a:moveTo>
                <a:lnTo>
                  <a:pt x="22860" y="12700"/>
                </a:lnTo>
                <a:lnTo>
                  <a:pt x="228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1711070"/>
            <a:ext cx="6350" cy="4159885"/>
          </a:xfrm>
          <a:custGeom>
            <a:avLst/>
            <a:gdLst/>
            <a:ahLst/>
            <a:cxnLst/>
            <a:rect l="l" t="t" r="r" b="b"/>
            <a:pathLst>
              <a:path w="6350" h="4159885">
                <a:moveTo>
                  <a:pt x="0" y="4159377"/>
                </a:moveTo>
                <a:lnTo>
                  <a:pt x="6350" y="4159377"/>
                </a:lnTo>
                <a:lnTo>
                  <a:pt x="6350" y="0"/>
                </a:lnTo>
                <a:lnTo>
                  <a:pt x="0" y="0"/>
                </a:lnTo>
                <a:lnTo>
                  <a:pt x="0" y="4159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3765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84631" y="5920493"/>
            <a:ext cx="271462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215"/>
              </a:lnSpc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0" y="5870447"/>
            <a:ext cx="9121140" cy="988060"/>
          </a:xfrm>
          <a:custGeom>
            <a:avLst/>
            <a:gdLst/>
            <a:ahLst/>
            <a:cxnLst/>
            <a:rect l="l" t="t" r="r" b="b"/>
            <a:pathLst>
              <a:path w="9121140" h="988059">
                <a:moveTo>
                  <a:pt x="9121140" y="987548"/>
                </a:moveTo>
                <a:lnTo>
                  <a:pt x="9121140" y="0"/>
                </a:lnTo>
                <a:lnTo>
                  <a:pt x="0" y="0"/>
                </a:lnTo>
                <a:lnTo>
                  <a:pt x="0" y="987548"/>
                </a:lnTo>
                <a:lnTo>
                  <a:pt x="9121140" y="987548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5870447"/>
            <a:ext cx="9121140" cy="988060"/>
          </a:xfrm>
          <a:custGeom>
            <a:avLst/>
            <a:gdLst/>
            <a:ahLst/>
            <a:cxnLst/>
            <a:rect l="l" t="t" r="r" b="b"/>
            <a:pathLst>
              <a:path w="9121140" h="988059">
                <a:moveTo>
                  <a:pt x="9121140" y="987548"/>
                </a:moveTo>
                <a:lnTo>
                  <a:pt x="9121140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1976" y="3747642"/>
            <a:ext cx="8866505" cy="308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722620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722620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721350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R="572262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Коммуникативная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деятельность </a:t>
            </a:r>
            <a:r>
              <a:rPr sz="2000" dirty="0">
                <a:latin typeface="Franklin Gothic Medium Cond"/>
                <a:cs typeface="Franklin Gothic Medium Cond"/>
              </a:rPr>
              <a:t>будет способствовать познавательному развитию</a:t>
            </a:r>
            <a:r>
              <a:rPr sz="2000" spc="-12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и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формированию первичных </a:t>
            </a:r>
            <a:r>
              <a:rPr sz="2000" spc="-5" dirty="0">
                <a:latin typeface="Franklin Gothic Medium Cond"/>
                <a:cs typeface="Franklin Gothic Medium Cond"/>
              </a:rPr>
              <a:t>представлений </a:t>
            </a:r>
            <a:r>
              <a:rPr sz="2000" dirty="0">
                <a:latin typeface="Franklin Gothic Medium Cond"/>
                <a:cs typeface="Franklin Gothic Medium Cond"/>
              </a:rPr>
              <a:t>в случае, </a:t>
            </a:r>
            <a:r>
              <a:rPr sz="2000" spc="-5" dirty="0">
                <a:latin typeface="Franklin Gothic Medium Cond"/>
                <a:cs typeface="Franklin Gothic Medium Cond"/>
              </a:rPr>
              <a:t>когда </a:t>
            </a:r>
            <a:r>
              <a:rPr sz="2000" dirty="0">
                <a:latin typeface="Franklin Gothic Medium Cond"/>
                <a:cs typeface="Franklin Gothic Medium Cond"/>
              </a:rPr>
              <a:t>происходит обсуждение лексики,  связанной с изучаемой</a:t>
            </a:r>
            <a:r>
              <a:rPr sz="2000" spc="-4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темой.</a:t>
            </a:r>
            <a:endParaRPr sz="20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20318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518795"/>
          </a:xfrm>
          <a:custGeom>
            <a:avLst/>
            <a:gdLst/>
            <a:ahLst/>
            <a:cxnLst/>
            <a:rect l="l" t="t" r="r" b="b"/>
            <a:pathLst>
              <a:path w="3289300" h="518795">
                <a:moveTo>
                  <a:pt x="3288791" y="0"/>
                </a:moveTo>
                <a:lnTo>
                  <a:pt x="0" y="0"/>
                </a:lnTo>
                <a:lnTo>
                  <a:pt x="0" y="518312"/>
                </a:lnTo>
                <a:lnTo>
                  <a:pt x="3288791" y="518312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518795"/>
          </a:xfrm>
          <a:custGeom>
            <a:avLst/>
            <a:gdLst/>
            <a:ahLst/>
            <a:cxnLst/>
            <a:rect l="l" t="t" r="r" b="b"/>
            <a:pathLst>
              <a:path w="469900" h="518795">
                <a:moveTo>
                  <a:pt x="469836" y="0"/>
                </a:moveTo>
                <a:lnTo>
                  <a:pt x="0" y="0"/>
                </a:lnTo>
                <a:lnTo>
                  <a:pt x="0" y="518312"/>
                </a:lnTo>
                <a:lnTo>
                  <a:pt x="469836" y="518312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518795"/>
          </a:xfrm>
          <a:custGeom>
            <a:avLst/>
            <a:gdLst/>
            <a:ahLst/>
            <a:cxnLst/>
            <a:rect l="l" t="t" r="r" b="b"/>
            <a:pathLst>
              <a:path w="530860" h="518795">
                <a:moveTo>
                  <a:pt x="530339" y="0"/>
                </a:moveTo>
                <a:lnTo>
                  <a:pt x="0" y="0"/>
                </a:lnTo>
                <a:lnTo>
                  <a:pt x="0" y="518312"/>
                </a:lnTo>
                <a:lnTo>
                  <a:pt x="530339" y="518312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518795"/>
          </a:xfrm>
          <a:custGeom>
            <a:avLst/>
            <a:gdLst/>
            <a:ahLst/>
            <a:cxnLst/>
            <a:rect l="l" t="t" r="r" b="b"/>
            <a:pathLst>
              <a:path w="715645" h="518795">
                <a:moveTo>
                  <a:pt x="715022" y="0"/>
                </a:moveTo>
                <a:lnTo>
                  <a:pt x="0" y="0"/>
                </a:lnTo>
                <a:lnTo>
                  <a:pt x="0" y="518312"/>
                </a:lnTo>
                <a:lnTo>
                  <a:pt x="715022" y="518312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518795"/>
          </a:xfrm>
          <a:custGeom>
            <a:avLst/>
            <a:gdLst/>
            <a:ahLst/>
            <a:cxnLst/>
            <a:rect l="l" t="t" r="r" b="b"/>
            <a:pathLst>
              <a:path w="1008379" h="518795">
                <a:moveTo>
                  <a:pt x="1008113" y="0"/>
                </a:moveTo>
                <a:lnTo>
                  <a:pt x="0" y="0"/>
                </a:lnTo>
                <a:lnTo>
                  <a:pt x="0" y="518312"/>
                </a:lnTo>
                <a:lnTo>
                  <a:pt x="1008113" y="518312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518795"/>
          </a:xfrm>
          <a:custGeom>
            <a:avLst/>
            <a:gdLst/>
            <a:ahLst/>
            <a:cxnLst/>
            <a:rect l="l" t="t" r="r" b="b"/>
            <a:pathLst>
              <a:path w="1008379" h="518795">
                <a:moveTo>
                  <a:pt x="1008113" y="0"/>
                </a:moveTo>
                <a:lnTo>
                  <a:pt x="0" y="0"/>
                </a:lnTo>
                <a:lnTo>
                  <a:pt x="0" y="518312"/>
                </a:lnTo>
                <a:lnTo>
                  <a:pt x="1008113" y="518312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518795"/>
          </a:xfrm>
          <a:custGeom>
            <a:avLst/>
            <a:gdLst/>
            <a:ahLst/>
            <a:cxnLst/>
            <a:rect l="l" t="t" r="r" b="b"/>
            <a:pathLst>
              <a:path w="576579" h="518795">
                <a:moveTo>
                  <a:pt x="576059" y="0"/>
                </a:moveTo>
                <a:lnTo>
                  <a:pt x="0" y="0"/>
                </a:lnTo>
                <a:lnTo>
                  <a:pt x="0" y="518312"/>
                </a:lnTo>
                <a:lnTo>
                  <a:pt x="576059" y="518312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518795"/>
          </a:xfrm>
          <a:custGeom>
            <a:avLst/>
            <a:gdLst/>
            <a:ahLst/>
            <a:cxnLst/>
            <a:rect l="l" t="t" r="r" b="b"/>
            <a:pathLst>
              <a:path w="504190" h="518795">
                <a:moveTo>
                  <a:pt x="504050" y="0"/>
                </a:moveTo>
                <a:lnTo>
                  <a:pt x="0" y="0"/>
                </a:lnTo>
                <a:lnTo>
                  <a:pt x="0" y="518312"/>
                </a:lnTo>
                <a:lnTo>
                  <a:pt x="504050" y="518312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518795"/>
          </a:xfrm>
          <a:custGeom>
            <a:avLst/>
            <a:gdLst/>
            <a:ahLst/>
            <a:cxnLst/>
            <a:rect l="l" t="t" r="r" b="b"/>
            <a:pathLst>
              <a:path w="504190" h="518795">
                <a:moveTo>
                  <a:pt x="504050" y="0"/>
                </a:moveTo>
                <a:lnTo>
                  <a:pt x="0" y="0"/>
                </a:lnTo>
                <a:lnTo>
                  <a:pt x="0" y="518312"/>
                </a:lnTo>
                <a:lnTo>
                  <a:pt x="504050" y="518312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338876"/>
            <a:ext cx="539750" cy="518795"/>
          </a:xfrm>
          <a:custGeom>
            <a:avLst/>
            <a:gdLst/>
            <a:ahLst/>
            <a:cxnLst/>
            <a:rect l="l" t="t" r="r" b="b"/>
            <a:pathLst>
              <a:path w="539750" h="518795">
                <a:moveTo>
                  <a:pt x="539546" y="0"/>
                </a:moveTo>
                <a:lnTo>
                  <a:pt x="0" y="0"/>
                </a:lnTo>
                <a:lnTo>
                  <a:pt x="0" y="518312"/>
                </a:lnTo>
                <a:lnTo>
                  <a:pt x="539546" y="518312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5857201"/>
            <a:ext cx="3289300" cy="92710"/>
          </a:xfrm>
          <a:custGeom>
            <a:avLst/>
            <a:gdLst/>
            <a:ahLst/>
            <a:cxnLst/>
            <a:rect l="l" t="t" r="r" b="b"/>
            <a:pathLst>
              <a:path w="3289300" h="92710">
                <a:moveTo>
                  <a:pt x="0" y="92494"/>
                </a:moveTo>
                <a:lnTo>
                  <a:pt x="3288791" y="92494"/>
                </a:lnTo>
                <a:lnTo>
                  <a:pt x="3288791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88791" y="5857201"/>
            <a:ext cx="469900" cy="92710"/>
          </a:xfrm>
          <a:custGeom>
            <a:avLst/>
            <a:gdLst/>
            <a:ahLst/>
            <a:cxnLst/>
            <a:rect l="l" t="t" r="r" b="b"/>
            <a:pathLst>
              <a:path w="469900" h="92710">
                <a:moveTo>
                  <a:pt x="0" y="92494"/>
                </a:moveTo>
                <a:lnTo>
                  <a:pt x="469836" y="92494"/>
                </a:lnTo>
                <a:lnTo>
                  <a:pt x="469836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58691" y="5857201"/>
            <a:ext cx="530860" cy="92710"/>
          </a:xfrm>
          <a:custGeom>
            <a:avLst/>
            <a:gdLst/>
            <a:ahLst/>
            <a:cxnLst/>
            <a:rect l="l" t="t" r="r" b="b"/>
            <a:pathLst>
              <a:path w="530860" h="92710">
                <a:moveTo>
                  <a:pt x="0" y="92494"/>
                </a:moveTo>
                <a:lnTo>
                  <a:pt x="530339" y="92494"/>
                </a:lnTo>
                <a:lnTo>
                  <a:pt x="530339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89044" y="5857201"/>
            <a:ext cx="715645" cy="92710"/>
          </a:xfrm>
          <a:custGeom>
            <a:avLst/>
            <a:gdLst/>
            <a:ahLst/>
            <a:cxnLst/>
            <a:rect l="l" t="t" r="r" b="b"/>
            <a:pathLst>
              <a:path w="715645" h="92710">
                <a:moveTo>
                  <a:pt x="0" y="92494"/>
                </a:moveTo>
                <a:lnTo>
                  <a:pt x="715022" y="92494"/>
                </a:lnTo>
                <a:lnTo>
                  <a:pt x="715022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4053" y="5857201"/>
            <a:ext cx="1008380" cy="92710"/>
          </a:xfrm>
          <a:custGeom>
            <a:avLst/>
            <a:gdLst/>
            <a:ahLst/>
            <a:cxnLst/>
            <a:rect l="l" t="t" r="r" b="b"/>
            <a:pathLst>
              <a:path w="1008379" h="92710">
                <a:moveTo>
                  <a:pt x="0" y="92494"/>
                </a:moveTo>
                <a:lnTo>
                  <a:pt x="1008113" y="92494"/>
                </a:lnTo>
                <a:lnTo>
                  <a:pt x="1008113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12179" y="5857201"/>
            <a:ext cx="1008380" cy="92710"/>
          </a:xfrm>
          <a:custGeom>
            <a:avLst/>
            <a:gdLst/>
            <a:ahLst/>
            <a:cxnLst/>
            <a:rect l="l" t="t" r="r" b="b"/>
            <a:pathLst>
              <a:path w="1008379" h="92710">
                <a:moveTo>
                  <a:pt x="0" y="92494"/>
                </a:moveTo>
                <a:lnTo>
                  <a:pt x="1008113" y="92494"/>
                </a:lnTo>
                <a:lnTo>
                  <a:pt x="1008113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20306" y="5857201"/>
            <a:ext cx="576580" cy="92710"/>
          </a:xfrm>
          <a:custGeom>
            <a:avLst/>
            <a:gdLst/>
            <a:ahLst/>
            <a:cxnLst/>
            <a:rect l="l" t="t" r="r" b="b"/>
            <a:pathLst>
              <a:path w="576579" h="92710">
                <a:moveTo>
                  <a:pt x="0" y="92494"/>
                </a:moveTo>
                <a:lnTo>
                  <a:pt x="576059" y="92494"/>
                </a:lnTo>
                <a:lnTo>
                  <a:pt x="576059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96378" y="5857201"/>
            <a:ext cx="504190" cy="92710"/>
          </a:xfrm>
          <a:custGeom>
            <a:avLst/>
            <a:gdLst/>
            <a:ahLst/>
            <a:cxnLst/>
            <a:rect l="l" t="t" r="r" b="b"/>
            <a:pathLst>
              <a:path w="504190" h="92710">
                <a:moveTo>
                  <a:pt x="0" y="92494"/>
                </a:moveTo>
                <a:lnTo>
                  <a:pt x="504050" y="92494"/>
                </a:lnTo>
                <a:lnTo>
                  <a:pt x="504050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100441" y="5857201"/>
            <a:ext cx="504190" cy="92710"/>
          </a:xfrm>
          <a:custGeom>
            <a:avLst/>
            <a:gdLst/>
            <a:ahLst/>
            <a:cxnLst/>
            <a:rect l="l" t="t" r="r" b="b"/>
            <a:pathLst>
              <a:path w="504190" h="92710">
                <a:moveTo>
                  <a:pt x="0" y="92494"/>
                </a:moveTo>
                <a:lnTo>
                  <a:pt x="504050" y="92494"/>
                </a:lnTo>
                <a:lnTo>
                  <a:pt x="504050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604504" y="5857201"/>
            <a:ext cx="539750" cy="92710"/>
          </a:xfrm>
          <a:custGeom>
            <a:avLst/>
            <a:gdLst/>
            <a:ahLst/>
            <a:cxnLst/>
            <a:rect l="l" t="t" r="r" b="b"/>
            <a:pathLst>
              <a:path w="539750" h="92710">
                <a:moveTo>
                  <a:pt x="0" y="92494"/>
                </a:moveTo>
                <a:lnTo>
                  <a:pt x="539546" y="92494"/>
                </a:lnTo>
                <a:lnTo>
                  <a:pt x="539546" y="0"/>
                </a:lnTo>
                <a:lnTo>
                  <a:pt x="0" y="0"/>
                </a:lnTo>
                <a:lnTo>
                  <a:pt x="0" y="924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82441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52341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82694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97703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005829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013956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90028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94091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98154" y="1711070"/>
            <a:ext cx="12700" cy="4238625"/>
          </a:xfrm>
          <a:custGeom>
            <a:avLst/>
            <a:gdLst/>
            <a:ahLst/>
            <a:cxnLst/>
            <a:rect l="l" t="t" r="r" b="b"/>
            <a:pathLst>
              <a:path w="12700" h="4238625">
                <a:moveTo>
                  <a:pt x="0" y="4238625"/>
                </a:moveTo>
                <a:lnTo>
                  <a:pt x="12700" y="4238625"/>
                </a:lnTo>
                <a:lnTo>
                  <a:pt x="1270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5850839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699"/>
                </a:lnTo>
                <a:lnTo>
                  <a:pt x="9144000" y="12699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137650" y="1711070"/>
            <a:ext cx="6350" cy="4238625"/>
          </a:xfrm>
          <a:custGeom>
            <a:avLst/>
            <a:gdLst/>
            <a:ahLst/>
            <a:cxnLst/>
            <a:rect l="l" t="t" r="r" b="b"/>
            <a:pathLst>
              <a:path w="6350" h="4238625">
                <a:moveTo>
                  <a:pt x="0" y="4238625"/>
                </a:moveTo>
                <a:lnTo>
                  <a:pt x="6350" y="4238625"/>
                </a:lnTo>
                <a:lnTo>
                  <a:pt x="6350" y="0"/>
                </a:lnTo>
                <a:lnTo>
                  <a:pt x="0" y="0"/>
                </a:lnTo>
                <a:lnTo>
                  <a:pt x="0" y="423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84631" y="5920493"/>
            <a:ext cx="271462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215"/>
              </a:lnSpc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5240" y="5949696"/>
            <a:ext cx="9128760" cy="908685"/>
          </a:xfrm>
          <a:custGeom>
            <a:avLst/>
            <a:gdLst/>
            <a:ahLst/>
            <a:cxnLst/>
            <a:rect l="l" t="t" r="r" b="b"/>
            <a:pathLst>
              <a:path w="9128760" h="908684">
                <a:moveTo>
                  <a:pt x="9128760" y="0"/>
                </a:moveTo>
                <a:lnTo>
                  <a:pt x="0" y="0"/>
                </a:lnTo>
                <a:lnTo>
                  <a:pt x="0" y="908301"/>
                </a:lnTo>
                <a:lnTo>
                  <a:pt x="9128760" y="908301"/>
                </a:lnTo>
                <a:lnTo>
                  <a:pt x="9128760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240" y="5949696"/>
            <a:ext cx="9128760" cy="908685"/>
          </a:xfrm>
          <a:custGeom>
            <a:avLst/>
            <a:gdLst/>
            <a:ahLst/>
            <a:cxnLst/>
            <a:rect l="l" t="t" r="r" b="b"/>
            <a:pathLst>
              <a:path w="9128760" h="908684">
                <a:moveTo>
                  <a:pt x="9128760" y="0"/>
                </a:moveTo>
                <a:lnTo>
                  <a:pt x="0" y="0"/>
                </a:lnTo>
                <a:lnTo>
                  <a:pt x="0" y="908301"/>
                </a:lnTo>
              </a:path>
            </a:pathLst>
          </a:custGeom>
          <a:ln w="12191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81788" y="3747642"/>
            <a:ext cx="8990965" cy="2864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780" marR="5866765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866765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865495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R="5866765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"/>
              <a:cs typeface="Arial"/>
            </a:endParaRPr>
          </a:p>
          <a:p>
            <a:pPr marL="24130" marR="5080">
              <a:lnSpc>
                <a:spcPct val="100000"/>
              </a:lnSpc>
            </a:pPr>
            <a:r>
              <a:rPr sz="2000" dirty="0">
                <a:latin typeface="Franklin Gothic Medium Cond"/>
                <a:cs typeface="Franklin Gothic Medium Cond"/>
              </a:rPr>
              <a:t>Знакомство с </a:t>
            </a:r>
            <a:r>
              <a:rPr sz="2000" spc="-5" dirty="0">
                <a:latin typeface="Franklin Gothic Medium Cond"/>
                <a:cs typeface="Franklin Gothic Medium Cond"/>
              </a:rPr>
              <a:t>художественной </a:t>
            </a:r>
            <a:r>
              <a:rPr sz="2000" dirty="0">
                <a:latin typeface="Franklin Gothic Medium Cond"/>
                <a:cs typeface="Franklin Gothic Medium Cond"/>
              </a:rPr>
              <a:t>литературой будет способствовать </a:t>
            </a:r>
            <a:r>
              <a:rPr sz="2000" spc="-5" dirty="0">
                <a:latin typeface="Franklin Gothic Medium Cond"/>
                <a:cs typeface="Franklin Gothic Medium Cond"/>
              </a:rPr>
              <a:t>познавательному развитию  </a:t>
            </a:r>
            <a:r>
              <a:rPr sz="2000" dirty="0">
                <a:latin typeface="Franklin Gothic Medium Cond"/>
                <a:cs typeface="Franklin Gothic Medium Cond"/>
              </a:rPr>
              <a:t>и формированию первичных </a:t>
            </a:r>
            <a:r>
              <a:rPr sz="2000" spc="-5" dirty="0">
                <a:latin typeface="Franklin Gothic Medium Cond"/>
                <a:cs typeface="Franklin Gothic Medium Cond"/>
              </a:rPr>
              <a:t>представлений </a:t>
            </a:r>
            <a:r>
              <a:rPr sz="2000" dirty="0">
                <a:latin typeface="Franklin Gothic Medium Cond"/>
                <a:cs typeface="Franklin Gothic Medium Cond"/>
              </a:rPr>
              <a:t>в случае, </a:t>
            </a:r>
            <a:r>
              <a:rPr sz="2000" spc="-5" dirty="0">
                <a:latin typeface="Franklin Gothic Medium Cond"/>
                <a:cs typeface="Franklin Gothic Medium Cond"/>
              </a:rPr>
              <a:t>когда </a:t>
            </a:r>
            <a:r>
              <a:rPr sz="2000" dirty="0">
                <a:latin typeface="Franklin Gothic Medium Cond"/>
                <a:cs typeface="Franklin Gothic Medium Cond"/>
              </a:rPr>
              <a:t>книга подобрана с учётом</a:t>
            </a:r>
            <a:r>
              <a:rPr sz="2000" spc="-85" dirty="0">
                <a:latin typeface="Franklin Gothic Medium Cond"/>
                <a:cs typeface="Franklin Gothic Medium Cond"/>
              </a:rPr>
              <a:t> </a:t>
            </a:r>
            <a:r>
              <a:rPr sz="2000" spc="-5" dirty="0">
                <a:latin typeface="Franklin Gothic Medium Cond"/>
                <a:cs typeface="Franklin Gothic Medium Cond"/>
              </a:rPr>
              <a:t>темы.</a:t>
            </a:r>
            <a:endParaRPr sz="2000">
              <a:latin typeface="Franklin Gothic Medium Cond"/>
              <a:cs typeface="Franklin Gothic Medium Cond"/>
            </a:endParaRPr>
          </a:p>
        </p:txBody>
      </p:sp>
    </p:spTree>
    <p:extLst>
      <p:ext uri="{BB962C8B-B14F-4D97-AF65-F5344CB8AC3E}">
        <p14:creationId xmlns:p14="http://schemas.microsoft.com/office/powerpoint/2010/main" val="733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323215"/>
          </a:xfrm>
          <a:custGeom>
            <a:avLst/>
            <a:gdLst/>
            <a:ahLst/>
            <a:cxnLst/>
            <a:rect l="l" t="t" r="r" b="b"/>
            <a:pathLst>
              <a:path w="3289300" h="323214">
                <a:moveTo>
                  <a:pt x="0" y="322783"/>
                </a:moveTo>
                <a:lnTo>
                  <a:pt x="3288791" y="322783"/>
                </a:lnTo>
                <a:lnTo>
                  <a:pt x="3288791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323215"/>
          </a:xfrm>
          <a:custGeom>
            <a:avLst/>
            <a:gdLst/>
            <a:ahLst/>
            <a:cxnLst/>
            <a:rect l="l" t="t" r="r" b="b"/>
            <a:pathLst>
              <a:path w="469900" h="323214">
                <a:moveTo>
                  <a:pt x="0" y="322783"/>
                </a:moveTo>
                <a:lnTo>
                  <a:pt x="469836" y="322783"/>
                </a:lnTo>
                <a:lnTo>
                  <a:pt x="469836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323215"/>
          </a:xfrm>
          <a:custGeom>
            <a:avLst/>
            <a:gdLst/>
            <a:ahLst/>
            <a:cxnLst/>
            <a:rect l="l" t="t" r="r" b="b"/>
            <a:pathLst>
              <a:path w="530860" h="323214">
                <a:moveTo>
                  <a:pt x="0" y="322783"/>
                </a:moveTo>
                <a:lnTo>
                  <a:pt x="530339" y="322783"/>
                </a:lnTo>
                <a:lnTo>
                  <a:pt x="530339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323215"/>
          </a:xfrm>
          <a:custGeom>
            <a:avLst/>
            <a:gdLst/>
            <a:ahLst/>
            <a:cxnLst/>
            <a:rect l="l" t="t" r="r" b="b"/>
            <a:pathLst>
              <a:path w="715645" h="323214">
                <a:moveTo>
                  <a:pt x="0" y="322783"/>
                </a:moveTo>
                <a:lnTo>
                  <a:pt x="715022" y="322783"/>
                </a:lnTo>
                <a:lnTo>
                  <a:pt x="715022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323215"/>
          </a:xfrm>
          <a:custGeom>
            <a:avLst/>
            <a:gdLst/>
            <a:ahLst/>
            <a:cxnLst/>
            <a:rect l="l" t="t" r="r" b="b"/>
            <a:pathLst>
              <a:path w="1008379" h="323214">
                <a:moveTo>
                  <a:pt x="0" y="322783"/>
                </a:moveTo>
                <a:lnTo>
                  <a:pt x="1008113" y="322783"/>
                </a:lnTo>
                <a:lnTo>
                  <a:pt x="1008113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323215"/>
          </a:xfrm>
          <a:custGeom>
            <a:avLst/>
            <a:gdLst/>
            <a:ahLst/>
            <a:cxnLst/>
            <a:rect l="l" t="t" r="r" b="b"/>
            <a:pathLst>
              <a:path w="1008379" h="323214">
                <a:moveTo>
                  <a:pt x="0" y="322783"/>
                </a:moveTo>
                <a:lnTo>
                  <a:pt x="1008113" y="322783"/>
                </a:lnTo>
                <a:lnTo>
                  <a:pt x="1008113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323215"/>
          </a:xfrm>
          <a:custGeom>
            <a:avLst/>
            <a:gdLst/>
            <a:ahLst/>
            <a:cxnLst/>
            <a:rect l="l" t="t" r="r" b="b"/>
            <a:pathLst>
              <a:path w="576579" h="323214">
                <a:moveTo>
                  <a:pt x="0" y="322783"/>
                </a:moveTo>
                <a:lnTo>
                  <a:pt x="576059" y="322783"/>
                </a:lnTo>
                <a:lnTo>
                  <a:pt x="576059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323215"/>
          </a:xfrm>
          <a:custGeom>
            <a:avLst/>
            <a:gdLst/>
            <a:ahLst/>
            <a:cxnLst/>
            <a:rect l="l" t="t" r="r" b="b"/>
            <a:pathLst>
              <a:path w="504190" h="323214">
                <a:moveTo>
                  <a:pt x="0" y="322783"/>
                </a:moveTo>
                <a:lnTo>
                  <a:pt x="504050" y="322783"/>
                </a:lnTo>
                <a:lnTo>
                  <a:pt x="504050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323215"/>
          </a:xfrm>
          <a:custGeom>
            <a:avLst/>
            <a:gdLst/>
            <a:ahLst/>
            <a:cxnLst/>
            <a:rect l="l" t="t" r="r" b="b"/>
            <a:pathLst>
              <a:path w="504190" h="323214">
                <a:moveTo>
                  <a:pt x="0" y="322783"/>
                </a:moveTo>
                <a:lnTo>
                  <a:pt x="504050" y="322783"/>
                </a:lnTo>
                <a:lnTo>
                  <a:pt x="504050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661659"/>
            <a:ext cx="539750" cy="195580"/>
          </a:xfrm>
          <a:custGeom>
            <a:avLst/>
            <a:gdLst/>
            <a:ahLst/>
            <a:cxnLst/>
            <a:rect l="l" t="t" r="r" b="b"/>
            <a:pathLst>
              <a:path w="539750" h="195579">
                <a:moveTo>
                  <a:pt x="0" y="195529"/>
                </a:moveTo>
                <a:lnTo>
                  <a:pt x="539546" y="195529"/>
                </a:lnTo>
                <a:lnTo>
                  <a:pt x="539546" y="0"/>
                </a:lnTo>
                <a:lnTo>
                  <a:pt x="0" y="0"/>
                </a:lnTo>
                <a:lnTo>
                  <a:pt x="0" y="1955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04504" y="5338876"/>
            <a:ext cx="539750" cy="323215"/>
          </a:xfrm>
          <a:custGeom>
            <a:avLst/>
            <a:gdLst/>
            <a:ahLst/>
            <a:cxnLst/>
            <a:rect l="l" t="t" r="r" b="b"/>
            <a:pathLst>
              <a:path w="539750" h="323214">
                <a:moveTo>
                  <a:pt x="0" y="322783"/>
                </a:moveTo>
                <a:lnTo>
                  <a:pt x="539546" y="322783"/>
                </a:lnTo>
                <a:lnTo>
                  <a:pt x="539546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121140" y="5857201"/>
            <a:ext cx="23495" cy="721360"/>
          </a:xfrm>
          <a:custGeom>
            <a:avLst/>
            <a:gdLst/>
            <a:ahLst/>
            <a:cxnLst/>
            <a:rect l="l" t="t" r="r" b="b"/>
            <a:pathLst>
              <a:path w="23495" h="721359">
                <a:moveTo>
                  <a:pt x="0" y="720864"/>
                </a:moveTo>
                <a:lnTo>
                  <a:pt x="22910" y="720864"/>
                </a:lnTo>
                <a:lnTo>
                  <a:pt x="22910" y="0"/>
                </a:lnTo>
                <a:lnTo>
                  <a:pt x="0" y="0"/>
                </a:lnTo>
                <a:lnTo>
                  <a:pt x="0" y="7208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121140" y="6578053"/>
            <a:ext cx="22860" cy="280035"/>
          </a:xfrm>
          <a:custGeom>
            <a:avLst/>
            <a:gdLst/>
            <a:ahLst/>
            <a:cxnLst/>
            <a:rect l="l" t="t" r="r" b="b"/>
            <a:pathLst>
              <a:path w="22859" h="280034">
                <a:moveTo>
                  <a:pt x="0" y="279943"/>
                </a:moveTo>
                <a:lnTo>
                  <a:pt x="22860" y="279943"/>
                </a:lnTo>
                <a:lnTo>
                  <a:pt x="22860" y="0"/>
                </a:lnTo>
                <a:lnTo>
                  <a:pt x="0" y="0"/>
                </a:lnTo>
                <a:lnTo>
                  <a:pt x="0" y="279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8244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234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82694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97703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05829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3956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90028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9409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598154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121140" y="5850839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699"/>
                </a:moveTo>
                <a:lnTo>
                  <a:pt x="22860" y="12699"/>
                </a:lnTo>
                <a:lnTo>
                  <a:pt x="2286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121140" y="6571716"/>
            <a:ext cx="22860" cy="12700"/>
          </a:xfrm>
          <a:custGeom>
            <a:avLst/>
            <a:gdLst/>
            <a:ahLst/>
            <a:cxnLst/>
            <a:rect l="l" t="t" r="r" b="b"/>
            <a:pathLst>
              <a:path w="22859" h="12700">
                <a:moveTo>
                  <a:pt x="0" y="12700"/>
                </a:moveTo>
                <a:lnTo>
                  <a:pt x="22860" y="12700"/>
                </a:lnTo>
                <a:lnTo>
                  <a:pt x="228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711070"/>
            <a:ext cx="6350" cy="3950970"/>
          </a:xfrm>
          <a:custGeom>
            <a:avLst/>
            <a:gdLst/>
            <a:ahLst/>
            <a:cxnLst/>
            <a:rect l="l" t="t" r="r" b="b"/>
            <a:pathLst>
              <a:path w="6350" h="3950970">
                <a:moveTo>
                  <a:pt x="0" y="3950589"/>
                </a:moveTo>
                <a:lnTo>
                  <a:pt x="6350" y="3950589"/>
                </a:lnTo>
                <a:lnTo>
                  <a:pt x="635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13765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4631" y="5920493"/>
            <a:ext cx="271462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215"/>
              </a:lnSpc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0" y="5661659"/>
            <a:ext cx="9121140" cy="1196340"/>
          </a:xfrm>
          <a:custGeom>
            <a:avLst/>
            <a:gdLst/>
            <a:ahLst/>
            <a:cxnLst/>
            <a:rect l="l" t="t" r="r" b="b"/>
            <a:pathLst>
              <a:path w="9121140" h="1196340">
                <a:moveTo>
                  <a:pt x="9121140" y="1196337"/>
                </a:moveTo>
                <a:lnTo>
                  <a:pt x="9121140" y="0"/>
                </a:lnTo>
                <a:lnTo>
                  <a:pt x="0" y="0"/>
                </a:lnTo>
                <a:lnTo>
                  <a:pt x="0" y="1196337"/>
                </a:lnTo>
                <a:lnTo>
                  <a:pt x="9121140" y="1196337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5661659"/>
            <a:ext cx="9121140" cy="1196340"/>
          </a:xfrm>
          <a:custGeom>
            <a:avLst/>
            <a:gdLst/>
            <a:ahLst/>
            <a:cxnLst/>
            <a:rect l="l" t="t" r="r" b="b"/>
            <a:pathLst>
              <a:path w="9121140" h="1196340">
                <a:moveTo>
                  <a:pt x="9121140" y="1196337"/>
                </a:moveTo>
                <a:lnTo>
                  <a:pt x="9121140" y="0"/>
                </a:lnTo>
                <a:lnTo>
                  <a:pt x="0" y="0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1976" y="3747642"/>
            <a:ext cx="8944610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3465" marR="5800725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800725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799455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R="5800725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Самообслуживание и элементарный бытовой </a:t>
            </a:r>
            <a:r>
              <a:rPr sz="2000" spc="-5" dirty="0">
                <a:latin typeface="Franklin Gothic Medium Cond"/>
                <a:cs typeface="Franklin Gothic Medium Cond"/>
              </a:rPr>
              <a:t>труд </a:t>
            </a:r>
            <a:r>
              <a:rPr sz="2000" dirty="0">
                <a:latin typeface="Franklin Gothic Medium Cond"/>
                <a:cs typeface="Franklin Gothic Medium Cond"/>
              </a:rPr>
              <a:t>будет иногда</a:t>
            </a:r>
            <a:r>
              <a:rPr sz="2000" spc="225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способствовать</a:t>
            </a:r>
            <a:endParaRPr sz="2000"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Franklin Gothic Medium Cond"/>
                <a:cs typeface="Franklin Gothic Medium Cond"/>
              </a:rPr>
              <a:t>познавательному развитию и </a:t>
            </a:r>
            <a:r>
              <a:rPr sz="2000" spc="-5" dirty="0">
                <a:latin typeface="Franklin Gothic Medium Cond"/>
                <a:cs typeface="Franklin Gothic Medium Cond"/>
              </a:rPr>
              <a:t>подходить </a:t>
            </a:r>
            <a:r>
              <a:rPr sz="2000" dirty="0">
                <a:latin typeface="Franklin Gothic Medium Cond"/>
                <a:cs typeface="Franklin Gothic Medium Cond"/>
              </a:rPr>
              <a:t>к формируемому первичному </a:t>
            </a:r>
            <a:r>
              <a:rPr sz="2000" spc="-5" dirty="0">
                <a:latin typeface="Franklin Gothic Medium Cond"/>
                <a:cs typeface="Franklin Gothic Medium Cond"/>
              </a:rPr>
              <a:t>представлению </a:t>
            </a:r>
            <a:r>
              <a:rPr sz="2000" dirty="0">
                <a:latin typeface="Franklin Gothic Medium Cond"/>
                <a:cs typeface="Franklin Gothic Medium Cond"/>
              </a:rPr>
              <a:t>лишь  в редких случаях. Например, если </a:t>
            </a:r>
            <a:r>
              <a:rPr sz="2000" spc="-5" dirty="0">
                <a:latin typeface="Franklin Gothic Medium Cond"/>
                <a:cs typeface="Franklin Gothic Medium Cond"/>
              </a:rPr>
              <a:t>дети </a:t>
            </a:r>
            <a:r>
              <a:rPr sz="2000" dirty="0">
                <a:latin typeface="Franklin Gothic Medium Cond"/>
                <a:cs typeface="Franklin Gothic Medium Cond"/>
              </a:rPr>
              <a:t>весной будут </a:t>
            </a:r>
            <a:r>
              <a:rPr sz="2000" spc="-5" dirty="0">
                <a:latin typeface="Franklin Gothic Medium Cond"/>
                <a:cs typeface="Franklin Gothic Medium Cond"/>
              </a:rPr>
              <a:t>делать</a:t>
            </a:r>
            <a:r>
              <a:rPr sz="2000" spc="-120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скворечники.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051803" y="4800600"/>
            <a:ext cx="972185" cy="585470"/>
          </a:xfrm>
          <a:custGeom>
            <a:avLst/>
            <a:gdLst/>
            <a:ahLst/>
            <a:cxnLst/>
            <a:rect l="l" t="t" r="r" b="b"/>
            <a:pathLst>
              <a:path w="972184" h="585470">
                <a:moveTo>
                  <a:pt x="942213" y="0"/>
                </a:moveTo>
                <a:lnTo>
                  <a:pt x="0" y="558419"/>
                </a:lnTo>
                <a:lnTo>
                  <a:pt x="971676" y="585469"/>
                </a:lnTo>
                <a:lnTo>
                  <a:pt x="942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051803" y="4800600"/>
            <a:ext cx="972185" cy="585470"/>
          </a:xfrm>
          <a:custGeom>
            <a:avLst/>
            <a:gdLst/>
            <a:ahLst/>
            <a:cxnLst/>
            <a:rect l="l" t="t" r="r" b="b"/>
            <a:pathLst>
              <a:path w="972184" h="585470">
                <a:moveTo>
                  <a:pt x="942213" y="0"/>
                </a:moveTo>
                <a:lnTo>
                  <a:pt x="971676" y="585469"/>
                </a:lnTo>
                <a:lnTo>
                  <a:pt x="0" y="558419"/>
                </a:lnTo>
                <a:lnTo>
                  <a:pt x="942213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5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7420"/>
            <a:ext cx="3289300" cy="2004060"/>
          </a:xfrm>
          <a:custGeom>
            <a:avLst/>
            <a:gdLst/>
            <a:ahLst/>
            <a:cxnLst/>
            <a:rect l="l" t="t" r="r" b="b"/>
            <a:pathLst>
              <a:path w="3289300" h="2004060">
                <a:moveTo>
                  <a:pt x="3288791" y="0"/>
                </a:moveTo>
                <a:lnTo>
                  <a:pt x="0" y="0"/>
                </a:lnTo>
                <a:lnTo>
                  <a:pt x="0" y="2003678"/>
                </a:lnTo>
                <a:lnTo>
                  <a:pt x="3288791" y="2003678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88791" y="1717420"/>
            <a:ext cx="469900" cy="2004060"/>
          </a:xfrm>
          <a:custGeom>
            <a:avLst/>
            <a:gdLst/>
            <a:ahLst/>
            <a:cxnLst/>
            <a:rect l="l" t="t" r="r" b="b"/>
            <a:pathLst>
              <a:path w="469900" h="2004060">
                <a:moveTo>
                  <a:pt x="469836" y="0"/>
                </a:moveTo>
                <a:lnTo>
                  <a:pt x="0" y="0"/>
                </a:lnTo>
                <a:lnTo>
                  <a:pt x="0" y="2003678"/>
                </a:lnTo>
                <a:lnTo>
                  <a:pt x="469836" y="2003678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58691" y="1717420"/>
            <a:ext cx="530860" cy="2004060"/>
          </a:xfrm>
          <a:custGeom>
            <a:avLst/>
            <a:gdLst/>
            <a:ahLst/>
            <a:cxnLst/>
            <a:rect l="l" t="t" r="r" b="b"/>
            <a:pathLst>
              <a:path w="530860" h="2004060">
                <a:moveTo>
                  <a:pt x="530339" y="0"/>
                </a:moveTo>
                <a:lnTo>
                  <a:pt x="0" y="0"/>
                </a:lnTo>
                <a:lnTo>
                  <a:pt x="0" y="2003678"/>
                </a:lnTo>
                <a:lnTo>
                  <a:pt x="530339" y="2003678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9044" y="1717420"/>
            <a:ext cx="715645" cy="2004060"/>
          </a:xfrm>
          <a:custGeom>
            <a:avLst/>
            <a:gdLst/>
            <a:ahLst/>
            <a:cxnLst/>
            <a:rect l="l" t="t" r="r" b="b"/>
            <a:pathLst>
              <a:path w="715645" h="2004060">
                <a:moveTo>
                  <a:pt x="715022" y="0"/>
                </a:moveTo>
                <a:lnTo>
                  <a:pt x="0" y="0"/>
                </a:lnTo>
                <a:lnTo>
                  <a:pt x="0" y="2003678"/>
                </a:lnTo>
                <a:lnTo>
                  <a:pt x="715022" y="2003678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4053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79" y="1717420"/>
            <a:ext cx="1008380" cy="2004060"/>
          </a:xfrm>
          <a:custGeom>
            <a:avLst/>
            <a:gdLst/>
            <a:ahLst/>
            <a:cxnLst/>
            <a:rect l="l" t="t" r="r" b="b"/>
            <a:pathLst>
              <a:path w="1008379" h="2004060">
                <a:moveTo>
                  <a:pt x="1008113" y="0"/>
                </a:moveTo>
                <a:lnTo>
                  <a:pt x="0" y="0"/>
                </a:lnTo>
                <a:lnTo>
                  <a:pt x="0" y="2003678"/>
                </a:lnTo>
                <a:lnTo>
                  <a:pt x="1008113" y="2003678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20306" y="1717420"/>
            <a:ext cx="576580" cy="2004060"/>
          </a:xfrm>
          <a:custGeom>
            <a:avLst/>
            <a:gdLst/>
            <a:ahLst/>
            <a:cxnLst/>
            <a:rect l="l" t="t" r="r" b="b"/>
            <a:pathLst>
              <a:path w="576579" h="2004060">
                <a:moveTo>
                  <a:pt x="576059" y="0"/>
                </a:moveTo>
                <a:lnTo>
                  <a:pt x="0" y="0"/>
                </a:lnTo>
                <a:lnTo>
                  <a:pt x="0" y="2003678"/>
                </a:lnTo>
                <a:lnTo>
                  <a:pt x="576059" y="2003678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96378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0441" y="1717420"/>
            <a:ext cx="504190" cy="2004060"/>
          </a:xfrm>
          <a:custGeom>
            <a:avLst/>
            <a:gdLst/>
            <a:ahLst/>
            <a:cxnLst/>
            <a:rect l="l" t="t" r="r" b="b"/>
            <a:pathLst>
              <a:path w="504190" h="2004060">
                <a:moveTo>
                  <a:pt x="504050" y="0"/>
                </a:moveTo>
                <a:lnTo>
                  <a:pt x="0" y="0"/>
                </a:lnTo>
                <a:lnTo>
                  <a:pt x="0" y="2003678"/>
                </a:lnTo>
                <a:lnTo>
                  <a:pt x="504050" y="2003678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04504" y="1717420"/>
            <a:ext cx="539750" cy="2004060"/>
          </a:xfrm>
          <a:custGeom>
            <a:avLst/>
            <a:gdLst/>
            <a:ahLst/>
            <a:cxnLst/>
            <a:rect l="l" t="t" r="r" b="b"/>
            <a:pathLst>
              <a:path w="539750" h="2004060">
                <a:moveTo>
                  <a:pt x="539546" y="0"/>
                </a:moveTo>
                <a:lnTo>
                  <a:pt x="0" y="0"/>
                </a:lnTo>
                <a:lnTo>
                  <a:pt x="0" y="2003678"/>
                </a:lnTo>
                <a:lnTo>
                  <a:pt x="539546" y="2003678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721100"/>
            <a:ext cx="3289300" cy="1005840"/>
          </a:xfrm>
          <a:custGeom>
            <a:avLst/>
            <a:gdLst/>
            <a:ahLst/>
            <a:cxnLst/>
            <a:rect l="l" t="t" r="r" b="b"/>
            <a:pathLst>
              <a:path w="3289300" h="1005839">
                <a:moveTo>
                  <a:pt x="3288791" y="0"/>
                </a:moveTo>
                <a:lnTo>
                  <a:pt x="0" y="0"/>
                </a:lnTo>
                <a:lnTo>
                  <a:pt x="0" y="1005839"/>
                </a:lnTo>
                <a:lnTo>
                  <a:pt x="3288791" y="1005839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791" y="3721100"/>
            <a:ext cx="469900" cy="1005840"/>
          </a:xfrm>
          <a:custGeom>
            <a:avLst/>
            <a:gdLst/>
            <a:ahLst/>
            <a:cxnLst/>
            <a:rect l="l" t="t" r="r" b="b"/>
            <a:pathLst>
              <a:path w="469900" h="1005839">
                <a:moveTo>
                  <a:pt x="469836" y="0"/>
                </a:moveTo>
                <a:lnTo>
                  <a:pt x="0" y="0"/>
                </a:lnTo>
                <a:lnTo>
                  <a:pt x="0" y="1005839"/>
                </a:lnTo>
                <a:lnTo>
                  <a:pt x="469836" y="1005839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58691" y="3721100"/>
            <a:ext cx="530860" cy="1005840"/>
          </a:xfrm>
          <a:custGeom>
            <a:avLst/>
            <a:gdLst/>
            <a:ahLst/>
            <a:cxnLst/>
            <a:rect l="l" t="t" r="r" b="b"/>
            <a:pathLst>
              <a:path w="530860" h="1005839">
                <a:moveTo>
                  <a:pt x="530339" y="0"/>
                </a:moveTo>
                <a:lnTo>
                  <a:pt x="0" y="0"/>
                </a:lnTo>
                <a:lnTo>
                  <a:pt x="0" y="1005839"/>
                </a:lnTo>
                <a:lnTo>
                  <a:pt x="530339" y="1005839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044" y="3721100"/>
            <a:ext cx="715645" cy="1005840"/>
          </a:xfrm>
          <a:custGeom>
            <a:avLst/>
            <a:gdLst/>
            <a:ahLst/>
            <a:cxnLst/>
            <a:rect l="l" t="t" r="r" b="b"/>
            <a:pathLst>
              <a:path w="715645" h="1005839">
                <a:moveTo>
                  <a:pt x="715022" y="0"/>
                </a:moveTo>
                <a:lnTo>
                  <a:pt x="0" y="0"/>
                </a:lnTo>
                <a:lnTo>
                  <a:pt x="0" y="1005839"/>
                </a:lnTo>
                <a:lnTo>
                  <a:pt x="715022" y="1005839"/>
                </a:lnTo>
                <a:lnTo>
                  <a:pt x="715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04053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2179" y="3721100"/>
            <a:ext cx="1008380" cy="1005840"/>
          </a:xfrm>
          <a:custGeom>
            <a:avLst/>
            <a:gdLst/>
            <a:ahLst/>
            <a:cxnLst/>
            <a:rect l="l" t="t" r="r" b="b"/>
            <a:pathLst>
              <a:path w="1008379" h="1005839">
                <a:moveTo>
                  <a:pt x="1008113" y="0"/>
                </a:moveTo>
                <a:lnTo>
                  <a:pt x="0" y="0"/>
                </a:lnTo>
                <a:lnTo>
                  <a:pt x="0" y="1005839"/>
                </a:lnTo>
                <a:lnTo>
                  <a:pt x="1008113" y="1005839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20306" y="3721100"/>
            <a:ext cx="576580" cy="1005840"/>
          </a:xfrm>
          <a:custGeom>
            <a:avLst/>
            <a:gdLst/>
            <a:ahLst/>
            <a:cxnLst/>
            <a:rect l="l" t="t" r="r" b="b"/>
            <a:pathLst>
              <a:path w="576579" h="1005839">
                <a:moveTo>
                  <a:pt x="576059" y="0"/>
                </a:moveTo>
                <a:lnTo>
                  <a:pt x="0" y="0"/>
                </a:lnTo>
                <a:lnTo>
                  <a:pt x="0" y="1005839"/>
                </a:lnTo>
                <a:lnTo>
                  <a:pt x="576059" y="1005839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96378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00441" y="3721100"/>
            <a:ext cx="504190" cy="1005840"/>
          </a:xfrm>
          <a:custGeom>
            <a:avLst/>
            <a:gdLst/>
            <a:ahLst/>
            <a:cxnLst/>
            <a:rect l="l" t="t" r="r" b="b"/>
            <a:pathLst>
              <a:path w="504190" h="1005839">
                <a:moveTo>
                  <a:pt x="504050" y="0"/>
                </a:moveTo>
                <a:lnTo>
                  <a:pt x="0" y="0"/>
                </a:lnTo>
                <a:lnTo>
                  <a:pt x="0" y="1005839"/>
                </a:lnTo>
                <a:lnTo>
                  <a:pt x="504050" y="1005839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4504" y="3721100"/>
            <a:ext cx="539750" cy="1005840"/>
          </a:xfrm>
          <a:custGeom>
            <a:avLst/>
            <a:gdLst/>
            <a:ahLst/>
            <a:cxnLst/>
            <a:rect l="l" t="t" r="r" b="b"/>
            <a:pathLst>
              <a:path w="539750" h="1005839">
                <a:moveTo>
                  <a:pt x="539546" y="0"/>
                </a:moveTo>
                <a:lnTo>
                  <a:pt x="0" y="0"/>
                </a:lnTo>
                <a:lnTo>
                  <a:pt x="0" y="1005839"/>
                </a:lnTo>
                <a:lnTo>
                  <a:pt x="539546" y="1005839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726889"/>
            <a:ext cx="3289300" cy="612140"/>
          </a:xfrm>
          <a:custGeom>
            <a:avLst/>
            <a:gdLst/>
            <a:ahLst/>
            <a:cxnLst/>
            <a:rect l="l" t="t" r="r" b="b"/>
            <a:pathLst>
              <a:path w="3289300" h="612139">
                <a:moveTo>
                  <a:pt x="3288791" y="0"/>
                </a:moveTo>
                <a:lnTo>
                  <a:pt x="0" y="0"/>
                </a:lnTo>
                <a:lnTo>
                  <a:pt x="0" y="611936"/>
                </a:lnTo>
                <a:lnTo>
                  <a:pt x="3288791" y="611936"/>
                </a:lnTo>
                <a:lnTo>
                  <a:pt x="3288791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88791" y="4726889"/>
            <a:ext cx="469900" cy="612140"/>
          </a:xfrm>
          <a:custGeom>
            <a:avLst/>
            <a:gdLst/>
            <a:ahLst/>
            <a:cxnLst/>
            <a:rect l="l" t="t" r="r" b="b"/>
            <a:pathLst>
              <a:path w="469900" h="612139">
                <a:moveTo>
                  <a:pt x="469836" y="0"/>
                </a:moveTo>
                <a:lnTo>
                  <a:pt x="0" y="0"/>
                </a:lnTo>
                <a:lnTo>
                  <a:pt x="0" y="611936"/>
                </a:lnTo>
                <a:lnTo>
                  <a:pt x="469836" y="611936"/>
                </a:lnTo>
                <a:lnTo>
                  <a:pt x="4698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58691" y="4726889"/>
            <a:ext cx="530860" cy="612140"/>
          </a:xfrm>
          <a:custGeom>
            <a:avLst/>
            <a:gdLst/>
            <a:ahLst/>
            <a:cxnLst/>
            <a:rect l="l" t="t" r="r" b="b"/>
            <a:pathLst>
              <a:path w="530860" h="612139">
                <a:moveTo>
                  <a:pt x="530339" y="0"/>
                </a:moveTo>
                <a:lnTo>
                  <a:pt x="0" y="0"/>
                </a:lnTo>
                <a:lnTo>
                  <a:pt x="0" y="611936"/>
                </a:lnTo>
                <a:lnTo>
                  <a:pt x="530339" y="611936"/>
                </a:lnTo>
                <a:lnTo>
                  <a:pt x="5303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89044" y="4726889"/>
            <a:ext cx="715645" cy="612140"/>
          </a:xfrm>
          <a:custGeom>
            <a:avLst/>
            <a:gdLst/>
            <a:ahLst/>
            <a:cxnLst/>
            <a:rect l="l" t="t" r="r" b="b"/>
            <a:pathLst>
              <a:path w="715645" h="612139">
                <a:moveTo>
                  <a:pt x="715022" y="0"/>
                </a:moveTo>
                <a:lnTo>
                  <a:pt x="0" y="0"/>
                </a:lnTo>
                <a:lnTo>
                  <a:pt x="0" y="611936"/>
                </a:lnTo>
                <a:lnTo>
                  <a:pt x="715022" y="611936"/>
                </a:lnTo>
                <a:lnTo>
                  <a:pt x="71502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4053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12179" y="4726889"/>
            <a:ext cx="1008380" cy="612140"/>
          </a:xfrm>
          <a:custGeom>
            <a:avLst/>
            <a:gdLst/>
            <a:ahLst/>
            <a:cxnLst/>
            <a:rect l="l" t="t" r="r" b="b"/>
            <a:pathLst>
              <a:path w="1008379" h="612139">
                <a:moveTo>
                  <a:pt x="1008113" y="0"/>
                </a:moveTo>
                <a:lnTo>
                  <a:pt x="0" y="0"/>
                </a:lnTo>
                <a:lnTo>
                  <a:pt x="0" y="611936"/>
                </a:lnTo>
                <a:lnTo>
                  <a:pt x="1008113" y="611936"/>
                </a:lnTo>
                <a:lnTo>
                  <a:pt x="100811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20306" y="4726889"/>
            <a:ext cx="576580" cy="612140"/>
          </a:xfrm>
          <a:custGeom>
            <a:avLst/>
            <a:gdLst/>
            <a:ahLst/>
            <a:cxnLst/>
            <a:rect l="l" t="t" r="r" b="b"/>
            <a:pathLst>
              <a:path w="576579" h="612139">
                <a:moveTo>
                  <a:pt x="576059" y="0"/>
                </a:moveTo>
                <a:lnTo>
                  <a:pt x="0" y="0"/>
                </a:lnTo>
                <a:lnTo>
                  <a:pt x="0" y="611936"/>
                </a:lnTo>
                <a:lnTo>
                  <a:pt x="576059" y="611936"/>
                </a:lnTo>
                <a:lnTo>
                  <a:pt x="5760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96378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00441" y="4726889"/>
            <a:ext cx="504190" cy="612140"/>
          </a:xfrm>
          <a:custGeom>
            <a:avLst/>
            <a:gdLst/>
            <a:ahLst/>
            <a:cxnLst/>
            <a:rect l="l" t="t" r="r" b="b"/>
            <a:pathLst>
              <a:path w="504190" h="612139">
                <a:moveTo>
                  <a:pt x="504050" y="0"/>
                </a:moveTo>
                <a:lnTo>
                  <a:pt x="0" y="0"/>
                </a:lnTo>
                <a:lnTo>
                  <a:pt x="0" y="611936"/>
                </a:lnTo>
                <a:lnTo>
                  <a:pt x="504050" y="611936"/>
                </a:lnTo>
                <a:lnTo>
                  <a:pt x="5040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04504" y="4726889"/>
            <a:ext cx="539750" cy="612140"/>
          </a:xfrm>
          <a:custGeom>
            <a:avLst/>
            <a:gdLst/>
            <a:ahLst/>
            <a:cxnLst/>
            <a:rect l="l" t="t" r="r" b="b"/>
            <a:pathLst>
              <a:path w="539750" h="612139">
                <a:moveTo>
                  <a:pt x="539546" y="0"/>
                </a:moveTo>
                <a:lnTo>
                  <a:pt x="0" y="0"/>
                </a:lnTo>
                <a:lnTo>
                  <a:pt x="0" y="611936"/>
                </a:lnTo>
                <a:lnTo>
                  <a:pt x="539546" y="611936"/>
                </a:lnTo>
                <a:lnTo>
                  <a:pt x="53954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5338876"/>
            <a:ext cx="3289300" cy="323215"/>
          </a:xfrm>
          <a:custGeom>
            <a:avLst/>
            <a:gdLst/>
            <a:ahLst/>
            <a:cxnLst/>
            <a:rect l="l" t="t" r="r" b="b"/>
            <a:pathLst>
              <a:path w="3289300" h="323214">
                <a:moveTo>
                  <a:pt x="0" y="322783"/>
                </a:moveTo>
                <a:lnTo>
                  <a:pt x="3288791" y="322783"/>
                </a:lnTo>
                <a:lnTo>
                  <a:pt x="3288791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88791" y="5338876"/>
            <a:ext cx="469900" cy="323215"/>
          </a:xfrm>
          <a:custGeom>
            <a:avLst/>
            <a:gdLst/>
            <a:ahLst/>
            <a:cxnLst/>
            <a:rect l="l" t="t" r="r" b="b"/>
            <a:pathLst>
              <a:path w="469900" h="323214">
                <a:moveTo>
                  <a:pt x="0" y="322783"/>
                </a:moveTo>
                <a:lnTo>
                  <a:pt x="469836" y="322783"/>
                </a:lnTo>
                <a:lnTo>
                  <a:pt x="469836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58691" y="5338876"/>
            <a:ext cx="530860" cy="323215"/>
          </a:xfrm>
          <a:custGeom>
            <a:avLst/>
            <a:gdLst/>
            <a:ahLst/>
            <a:cxnLst/>
            <a:rect l="l" t="t" r="r" b="b"/>
            <a:pathLst>
              <a:path w="530860" h="323214">
                <a:moveTo>
                  <a:pt x="0" y="322783"/>
                </a:moveTo>
                <a:lnTo>
                  <a:pt x="530339" y="322783"/>
                </a:lnTo>
                <a:lnTo>
                  <a:pt x="530339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89044" y="5338876"/>
            <a:ext cx="715645" cy="323215"/>
          </a:xfrm>
          <a:custGeom>
            <a:avLst/>
            <a:gdLst/>
            <a:ahLst/>
            <a:cxnLst/>
            <a:rect l="l" t="t" r="r" b="b"/>
            <a:pathLst>
              <a:path w="715645" h="323214">
                <a:moveTo>
                  <a:pt x="0" y="322783"/>
                </a:moveTo>
                <a:lnTo>
                  <a:pt x="715022" y="322783"/>
                </a:lnTo>
                <a:lnTo>
                  <a:pt x="715022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04053" y="5338876"/>
            <a:ext cx="1008380" cy="323215"/>
          </a:xfrm>
          <a:custGeom>
            <a:avLst/>
            <a:gdLst/>
            <a:ahLst/>
            <a:cxnLst/>
            <a:rect l="l" t="t" r="r" b="b"/>
            <a:pathLst>
              <a:path w="1008379" h="323214">
                <a:moveTo>
                  <a:pt x="0" y="322783"/>
                </a:moveTo>
                <a:lnTo>
                  <a:pt x="1008113" y="322783"/>
                </a:lnTo>
                <a:lnTo>
                  <a:pt x="1008113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12179" y="5338876"/>
            <a:ext cx="1008380" cy="323215"/>
          </a:xfrm>
          <a:custGeom>
            <a:avLst/>
            <a:gdLst/>
            <a:ahLst/>
            <a:cxnLst/>
            <a:rect l="l" t="t" r="r" b="b"/>
            <a:pathLst>
              <a:path w="1008379" h="323214">
                <a:moveTo>
                  <a:pt x="0" y="322783"/>
                </a:moveTo>
                <a:lnTo>
                  <a:pt x="1008113" y="322783"/>
                </a:lnTo>
                <a:lnTo>
                  <a:pt x="1008113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20306" y="5338876"/>
            <a:ext cx="576580" cy="323215"/>
          </a:xfrm>
          <a:custGeom>
            <a:avLst/>
            <a:gdLst/>
            <a:ahLst/>
            <a:cxnLst/>
            <a:rect l="l" t="t" r="r" b="b"/>
            <a:pathLst>
              <a:path w="576579" h="323214">
                <a:moveTo>
                  <a:pt x="0" y="322783"/>
                </a:moveTo>
                <a:lnTo>
                  <a:pt x="576059" y="322783"/>
                </a:lnTo>
                <a:lnTo>
                  <a:pt x="576059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6378" y="5338876"/>
            <a:ext cx="504190" cy="323215"/>
          </a:xfrm>
          <a:custGeom>
            <a:avLst/>
            <a:gdLst/>
            <a:ahLst/>
            <a:cxnLst/>
            <a:rect l="l" t="t" r="r" b="b"/>
            <a:pathLst>
              <a:path w="504190" h="323214">
                <a:moveTo>
                  <a:pt x="0" y="322783"/>
                </a:moveTo>
                <a:lnTo>
                  <a:pt x="504050" y="322783"/>
                </a:lnTo>
                <a:lnTo>
                  <a:pt x="504050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00441" y="5338876"/>
            <a:ext cx="504190" cy="323215"/>
          </a:xfrm>
          <a:custGeom>
            <a:avLst/>
            <a:gdLst/>
            <a:ahLst/>
            <a:cxnLst/>
            <a:rect l="l" t="t" r="r" b="b"/>
            <a:pathLst>
              <a:path w="504190" h="323214">
                <a:moveTo>
                  <a:pt x="0" y="322783"/>
                </a:moveTo>
                <a:lnTo>
                  <a:pt x="504050" y="322783"/>
                </a:lnTo>
                <a:lnTo>
                  <a:pt x="504050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4504" y="5338876"/>
            <a:ext cx="539750" cy="323215"/>
          </a:xfrm>
          <a:custGeom>
            <a:avLst/>
            <a:gdLst/>
            <a:ahLst/>
            <a:cxnLst/>
            <a:rect l="l" t="t" r="r" b="b"/>
            <a:pathLst>
              <a:path w="539750" h="323214">
                <a:moveTo>
                  <a:pt x="0" y="322783"/>
                </a:moveTo>
                <a:lnTo>
                  <a:pt x="539546" y="322783"/>
                </a:lnTo>
                <a:lnTo>
                  <a:pt x="539546" y="0"/>
                </a:lnTo>
                <a:lnTo>
                  <a:pt x="0" y="0"/>
                </a:lnTo>
                <a:lnTo>
                  <a:pt x="0" y="3227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8244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5234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82694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97703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05829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13956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0028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094091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598154" y="1711070"/>
            <a:ext cx="12700" cy="3950970"/>
          </a:xfrm>
          <a:custGeom>
            <a:avLst/>
            <a:gdLst/>
            <a:ahLst/>
            <a:cxnLst/>
            <a:rect l="l" t="t" r="r" b="b"/>
            <a:pathLst>
              <a:path w="12700" h="3950970">
                <a:moveTo>
                  <a:pt x="0" y="3950589"/>
                </a:moveTo>
                <a:lnTo>
                  <a:pt x="12700" y="3950589"/>
                </a:lnTo>
                <a:lnTo>
                  <a:pt x="1270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3708400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0" y="25400"/>
                </a:lnTo>
                <a:lnTo>
                  <a:pt x="9144000" y="254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472059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5332476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711070"/>
            <a:ext cx="6350" cy="5147310"/>
          </a:xfrm>
          <a:custGeom>
            <a:avLst/>
            <a:gdLst/>
            <a:ahLst/>
            <a:cxnLst/>
            <a:rect l="l" t="t" r="r" b="b"/>
            <a:pathLst>
              <a:path w="6350" h="5147309">
                <a:moveTo>
                  <a:pt x="6350" y="5146926"/>
                </a:moveTo>
                <a:lnTo>
                  <a:pt x="6350" y="0"/>
                </a:lnTo>
                <a:lnTo>
                  <a:pt x="0" y="0"/>
                </a:lnTo>
                <a:lnTo>
                  <a:pt x="0" y="5146926"/>
                </a:lnTo>
                <a:lnTo>
                  <a:pt x="6350" y="51469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137650" y="1711070"/>
            <a:ext cx="6350" cy="3950970"/>
          </a:xfrm>
          <a:custGeom>
            <a:avLst/>
            <a:gdLst/>
            <a:ahLst/>
            <a:cxnLst/>
            <a:rect l="l" t="t" r="r" b="b"/>
            <a:pathLst>
              <a:path w="6350" h="3950970">
                <a:moveTo>
                  <a:pt x="0" y="3950589"/>
                </a:moveTo>
                <a:lnTo>
                  <a:pt x="6350" y="3950589"/>
                </a:lnTo>
                <a:lnTo>
                  <a:pt x="6350" y="0"/>
                </a:lnTo>
                <a:lnTo>
                  <a:pt x="0" y="0"/>
                </a:lnTo>
                <a:lnTo>
                  <a:pt x="0" y="395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71107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0" y="12700"/>
                </a:lnTo>
                <a:lnTo>
                  <a:pt x="9144000" y="127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04291" y="1742897"/>
            <a:ext cx="29070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Вид</a:t>
            </a:r>
            <a:r>
              <a:rPr sz="2400" i="1" spc="-4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деятельности/</a:t>
            </a:r>
            <a:endParaRPr sz="24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</a:pPr>
            <a:r>
              <a:rPr sz="2400" i="1" dirty="0">
                <a:latin typeface="Arial"/>
                <a:cs typeface="Arial"/>
              </a:rPr>
              <a:t>О</a:t>
            </a:r>
            <a:r>
              <a:rPr sz="2400" i="1" spc="5" dirty="0">
                <a:latin typeface="Arial"/>
                <a:cs typeface="Arial"/>
              </a:rPr>
              <a:t>б</a:t>
            </a:r>
            <a:r>
              <a:rPr sz="2400" i="1" spc="-5" dirty="0">
                <a:latin typeface="Arial"/>
                <a:cs typeface="Arial"/>
              </a:rPr>
              <a:t>разо</a:t>
            </a:r>
            <a:r>
              <a:rPr sz="2400" i="1" spc="-15" dirty="0">
                <a:latin typeface="Arial"/>
                <a:cs typeface="Arial"/>
              </a:rPr>
              <a:t>в</a:t>
            </a:r>
            <a:r>
              <a:rPr sz="2400" i="1" spc="-5" dirty="0">
                <a:latin typeface="Arial"/>
                <a:cs typeface="Arial"/>
              </a:rPr>
              <a:t>ательная</a:t>
            </a:r>
            <a:endParaRPr sz="24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400" i="1" spc="-5" dirty="0">
                <a:latin typeface="Arial"/>
                <a:cs typeface="Arial"/>
              </a:rPr>
              <a:t>облас</a:t>
            </a:r>
            <a:r>
              <a:rPr sz="2400" i="1" dirty="0">
                <a:latin typeface="Arial"/>
                <a:cs typeface="Arial"/>
              </a:rPr>
              <a:t>ть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382795" y="1752525"/>
            <a:ext cx="252095" cy="8026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И</a:t>
            </a:r>
            <a:r>
              <a:rPr sz="1600" spc="5" dirty="0">
                <a:latin typeface="Arial"/>
                <a:cs typeface="Arial"/>
              </a:rPr>
              <a:t>г</a:t>
            </a:r>
            <a:r>
              <a:rPr sz="1600" spc="-5" dirty="0">
                <a:latin typeface="Arial"/>
                <a:cs typeface="Arial"/>
              </a:rPr>
              <a:t>ро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52822" y="1753263"/>
            <a:ext cx="252095" cy="171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Коммуникативная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83174" y="1751651"/>
            <a:ext cx="495934" cy="187071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 marR="5080" indent="325755">
              <a:lnSpc>
                <a:spcPts val="1920"/>
              </a:lnSpc>
              <a:spcBef>
                <a:spcPts val="5"/>
              </a:spcBef>
            </a:pPr>
            <a:r>
              <a:rPr sz="1600" dirty="0">
                <a:latin typeface="Arial"/>
                <a:cs typeface="Arial"/>
              </a:rPr>
              <a:t>По</a:t>
            </a:r>
            <a:r>
              <a:rPr sz="1600" spc="-5" dirty="0">
                <a:latin typeface="Arial"/>
                <a:cs typeface="Arial"/>
              </a:rPr>
              <a:t>знавате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-  ис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л</a:t>
            </a:r>
            <a:r>
              <a:rPr sz="1600" spc="-5" dirty="0">
                <a:latin typeface="Arial"/>
                <a:cs typeface="Arial"/>
              </a:rPr>
              <a:t>е</a:t>
            </a:r>
            <a:r>
              <a:rPr sz="1600" dirty="0">
                <a:latin typeface="Arial"/>
                <a:cs typeface="Arial"/>
              </a:rPr>
              <a:t>д</a:t>
            </a:r>
            <a:r>
              <a:rPr sz="1600" spc="-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в</a:t>
            </a:r>
            <a:r>
              <a:rPr sz="1600" spc="-5" dirty="0">
                <a:latin typeface="Arial"/>
                <a:cs typeface="Arial"/>
              </a:rPr>
              <a:t>ате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dirty="0">
                <a:latin typeface="Arial"/>
                <a:cs typeface="Arial"/>
              </a:rPr>
              <a:t>ьская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98184" y="1752102"/>
            <a:ext cx="1748155" cy="18910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5080" algn="r">
              <a:lnSpc>
                <a:spcPts val="1864"/>
              </a:lnSpc>
            </a:pPr>
            <a:r>
              <a:rPr sz="1600" dirty="0">
                <a:latin typeface="Arial"/>
                <a:cs typeface="Arial"/>
              </a:rPr>
              <a:t>Во</a:t>
            </a:r>
            <a:r>
              <a:rPr sz="1600" spc="5" dirty="0">
                <a:latin typeface="Arial"/>
                <a:cs typeface="Arial"/>
              </a:rPr>
              <a:t>с</a:t>
            </a:r>
            <a:r>
              <a:rPr sz="1600" dirty="0">
                <a:latin typeface="Arial"/>
                <a:cs typeface="Arial"/>
              </a:rPr>
              <a:t>при</a:t>
            </a:r>
            <a:r>
              <a:rPr sz="1600" spc="-10" dirty="0">
                <a:latin typeface="Arial"/>
                <a:cs typeface="Arial"/>
              </a:rPr>
              <a:t>я</a:t>
            </a:r>
            <a:r>
              <a:rPr sz="1600" dirty="0">
                <a:latin typeface="Arial"/>
                <a:cs typeface="Arial"/>
              </a:rPr>
              <a:t>тие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х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spc="-5" dirty="0">
                <a:latin typeface="Arial"/>
                <a:cs typeface="Arial"/>
              </a:rPr>
              <a:t>доже</a:t>
            </a:r>
            <a:r>
              <a:rPr sz="1600" dirty="0">
                <a:latin typeface="Arial"/>
                <a:cs typeface="Arial"/>
              </a:rPr>
              <a:t>ствен</a:t>
            </a:r>
            <a:r>
              <a:rPr sz="1600" spc="-10" dirty="0">
                <a:latin typeface="Arial"/>
                <a:cs typeface="Arial"/>
              </a:rPr>
              <a:t>н</a:t>
            </a:r>
            <a:r>
              <a:rPr sz="1600" spc="5" dirty="0">
                <a:latin typeface="Arial"/>
                <a:cs typeface="Arial"/>
              </a:rPr>
              <a:t>о</a:t>
            </a:r>
            <a:r>
              <a:rPr sz="1600" dirty="0">
                <a:latin typeface="Arial"/>
                <a:cs typeface="Arial"/>
              </a:rPr>
              <a:t>й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литературы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фо</a:t>
            </a:r>
            <a:r>
              <a:rPr sz="1600" dirty="0">
                <a:latin typeface="Arial"/>
                <a:cs typeface="Arial"/>
              </a:rPr>
              <a:t>ль</a:t>
            </a:r>
            <a:r>
              <a:rPr sz="1600" spc="-10" dirty="0">
                <a:latin typeface="Arial"/>
                <a:cs typeface="Arial"/>
              </a:rPr>
              <a:t>к</a:t>
            </a:r>
            <a:r>
              <a:rPr sz="1600" dirty="0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62255" marR="5080" indent="-250190" algn="r">
              <a:lnSpc>
                <a:spcPct val="100000"/>
              </a:lnSpc>
              <a:spcBef>
                <a:spcPts val="259"/>
              </a:spcBef>
            </a:pPr>
            <a:r>
              <a:rPr sz="1600" spc="-5" dirty="0">
                <a:latin typeface="Arial"/>
                <a:cs typeface="Arial"/>
              </a:rPr>
              <a:t>Са</a:t>
            </a:r>
            <a:r>
              <a:rPr sz="1600" spc="-1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ообс</a:t>
            </a:r>
            <a:r>
              <a:rPr sz="1600" spc="5" dirty="0">
                <a:latin typeface="Arial"/>
                <a:cs typeface="Arial"/>
              </a:rPr>
              <a:t>л</a:t>
            </a:r>
            <a:r>
              <a:rPr sz="1600" spc="-20" dirty="0">
                <a:latin typeface="Arial"/>
                <a:cs typeface="Arial"/>
              </a:rPr>
              <a:t>у</a:t>
            </a:r>
            <a:r>
              <a:rPr sz="1600" dirty="0">
                <a:latin typeface="Arial"/>
                <a:cs typeface="Arial"/>
              </a:rPr>
              <a:t>живан</a:t>
            </a:r>
            <a:r>
              <a:rPr sz="1600" spc="-10" dirty="0">
                <a:latin typeface="Arial"/>
                <a:cs typeface="Arial"/>
              </a:rPr>
              <a:t>и</a:t>
            </a:r>
            <a:r>
              <a:rPr sz="1600" dirty="0">
                <a:latin typeface="Arial"/>
                <a:cs typeface="Arial"/>
              </a:rPr>
              <a:t>е 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3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элементарный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бытовой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труд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114690" y="1751355"/>
            <a:ext cx="252095" cy="16725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Конструирование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91142" y="1752626"/>
            <a:ext cx="252095" cy="16878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Изобразительная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195205" y="1752271"/>
            <a:ext cx="252095" cy="1292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Музыкальная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699396" y="1752952"/>
            <a:ext cx="252095" cy="13341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64"/>
              </a:lnSpc>
            </a:pPr>
            <a:r>
              <a:rPr sz="1600" spc="-10" dirty="0">
                <a:latin typeface="Arial"/>
                <a:cs typeface="Arial"/>
              </a:rPr>
              <a:t>Двигательная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84631" y="5920493"/>
            <a:ext cx="2714625" cy="1005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2215"/>
              </a:lnSpc>
            </a:pPr>
            <a:r>
              <a:rPr sz="2000" spc="-10" dirty="0">
                <a:latin typeface="Arial"/>
                <a:cs typeface="Arial"/>
              </a:rPr>
              <a:t>Ху</a:t>
            </a:r>
            <a:r>
              <a:rPr sz="2000" spc="-5" dirty="0">
                <a:latin typeface="Arial"/>
                <a:cs typeface="Arial"/>
              </a:rPr>
              <a:t>дожествен</a:t>
            </a:r>
            <a:r>
              <a:rPr sz="2000" spc="-15" dirty="0">
                <a:latin typeface="Arial"/>
                <a:cs typeface="Arial"/>
              </a:rPr>
              <a:t>н</a:t>
            </a:r>
            <a:r>
              <a:rPr sz="2000" spc="10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эстетическое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spcBef>
                <a:spcPts val="875"/>
              </a:spcBef>
            </a:pPr>
            <a:r>
              <a:rPr sz="2000" spc="-5" dirty="0">
                <a:latin typeface="Arial"/>
                <a:cs typeface="Arial"/>
              </a:rPr>
              <a:t>Физическое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522731"/>
            <a:ext cx="913790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272897" y="515873"/>
            <a:ext cx="8562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Franklin Gothic Medium Cond"/>
                <a:cs typeface="Franklin Gothic Medium Cond"/>
              </a:rPr>
              <a:t>Эта </a:t>
            </a:r>
            <a:r>
              <a:rPr sz="2400" dirty="0">
                <a:latin typeface="Franklin Gothic Medium Cond"/>
                <a:cs typeface="Franklin Gothic Medium Cond"/>
              </a:rPr>
              <a:t>таблица из </a:t>
            </a:r>
            <a:r>
              <a:rPr sz="2400" spc="5" dirty="0">
                <a:latin typeface="Franklin Gothic Medium Cond"/>
                <a:cs typeface="Franklin Gothic Medium Cond"/>
              </a:rPr>
              <a:t>ООП </a:t>
            </a:r>
            <a:r>
              <a:rPr sz="2400" dirty="0">
                <a:latin typeface="Franklin Gothic Medium Cond"/>
                <a:cs typeface="Franklin Gothic Medium Cond"/>
              </a:rPr>
              <a:t>«Детский сад 2100» позволяет оценить вклад</a:t>
            </a:r>
            <a:r>
              <a:rPr sz="2400" spc="-9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каждого  </a:t>
            </a:r>
            <a:r>
              <a:rPr sz="2400" dirty="0">
                <a:latin typeface="Franklin Gothic Medium Cond"/>
                <a:cs typeface="Franklin Gothic Medium Cond"/>
              </a:rPr>
              <a:t>вида деятельности в реализацию </a:t>
            </a:r>
            <a:r>
              <a:rPr sz="2400" spc="-5" dirty="0">
                <a:latin typeface="Franklin Gothic Medium Cond"/>
                <a:cs typeface="Franklin Gothic Medium Cond"/>
              </a:rPr>
              <a:t>задач той </a:t>
            </a:r>
            <a:r>
              <a:rPr sz="2400" dirty="0">
                <a:latin typeface="Franklin Gothic Medium Cond"/>
                <a:cs typeface="Franklin Gothic Medium Cond"/>
              </a:rPr>
              <a:t>или иной</a:t>
            </a:r>
            <a:r>
              <a:rPr sz="2400" spc="-10" dirty="0">
                <a:latin typeface="Franklin Gothic Medium Cond"/>
                <a:cs typeface="Franklin Gothic Medium Cond"/>
              </a:rPr>
              <a:t> </a:t>
            </a:r>
            <a:r>
              <a:rPr sz="2400" spc="-5" dirty="0">
                <a:latin typeface="Franklin Gothic Medium Cond"/>
                <a:cs typeface="Franklin Gothic Medium Cond"/>
              </a:rPr>
              <a:t>образовательной</a:t>
            </a:r>
            <a:endParaRPr sz="2400">
              <a:latin typeface="Franklin Gothic Medium Cond"/>
              <a:cs typeface="Franklin Gothic Medium Cond"/>
            </a:endParaRPr>
          </a:p>
          <a:p>
            <a:pPr marR="1270" algn="ctr">
              <a:lnSpc>
                <a:spcPct val="100000"/>
              </a:lnSpc>
            </a:pPr>
            <a:r>
              <a:rPr sz="2400" dirty="0">
                <a:latin typeface="Franklin Gothic Medium Cond"/>
                <a:cs typeface="Franklin Gothic Medium Cond"/>
              </a:rPr>
              <a:t>области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240" y="5661659"/>
            <a:ext cx="9128760" cy="1196340"/>
          </a:xfrm>
          <a:custGeom>
            <a:avLst/>
            <a:gdLst/>
            <a:ahLst/>
            <a:cxnLst/>
            <a:rect l="l" t="t" r="r" b="b"/>
            <a:pathLst>
              <a:path w="9128760" h="1196340">
                <a:moveTo>
                  <a:pt x="9128760" y="0"/>
                </a:moveTo>
                <a:lnTo>
                  <a:pt x="0" y="0"/>
                </a:lnTo>
                <a:lnTo>
                  <a:pt x="0" y="1196337"/>
                </a:lnTo>
                <a:lnTo>
                  <a:pt x="9128760" y="1196337"/>
                </a:lnTo>
                <a:lnTo>
                  <a:pt x="9128760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240" y="5661659"/>
            <a:ext cx="9128760" cy="1196340"/>
          </a:xfrm>
          <a:custGeom>
            <a:avLst/>
            <a:gdLst/>
            <a:ahLst/>
            <a:cxnLst/>
            <a:rect l="l" t="t" r="r" b="b"/>
            <a:pathLst>
              <a:path w="9128760" h="1196340">
                <a:moveTo>
                  <a:pt x="9128760" y="0"/>
                </a:moveTo>
                <a:lnTo>
                  <a:pt x="0" y="0"/>
                </a:lnTo>
                <a:lnTo>
                  <a:pt x="0" y="1196337"/>
                </a:lnTo>
              </a:path>
            </a:pathLst>
          </a:custGeom>
          <a:ln w="12192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1788" y="3747642"/>
            <a:ext cx="8900795" cy="2881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3780" marR="5776595" indent="677545" algn="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С</a:t>
            </a:r>
            <a:r>
              <a:rPr sz="2000" dirty="0">
                <a:latin typeface="Arial"/>
                <a:cs typeface="Arial"/>
              </a:rPr>
              <a:t>оциальн</a:t>
            </a:r>
            <a:r>
              <a:rPr sz="2000" spc="-5" dirty="0">
                <a:latin typeface="Arial"/>
                <a:cs typeface="Arial"/>
              </a:rPr>
              <a:t>о</a:t>
            </a:r>
            <a:r>
              <a:rPr sz="2000" dirty="0">
                <a:latin typeface="Arial"/>
                <a:cs typeface="Arial"/>
              </a:rPr>
              <a:t>-  коммун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dirty="0">
                <a:latin typeface="Arial"/>
                <a:cs typeface="Arial"/>
              </a:rPr>
              <a:t>кат</a:t>
            </a:r>
            <a:r>
              <a:rPr sz="2000" spc="-10" dirty="0">
                <a:latin typeface="Arial"/>
                <a:cs typeface="Arial"/>
              </a:rPr>
              <a:t>и</a:t>
            </a:r>
            <a:r>
              <a:rPr sz="2000" spc="-5" dirty="0">
                <a:latin typeface="Arial"/>
                <a:cs typeface="Arial"/>
              </a:rPr>
              <a:t>вное</a:t>
            </a:r>
            <a:endParaRPr sz="2000">
              <a:latin typeface="Arial"/>
              <a:cs typeface="Arial"/>
            </a:endParaRPr>
          </a:p>
          <a:p>
            <a:pPr marR="5776595" algn="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ра</a:t>
            </a:r>
            <a:r>
              <a:rPr sz="2000" spc="5" dirty="0">
                <a:latin typeface="Arial"/>
                <a:cs typeface="Arial"/>
              </a:rPr>
              <a:t>з</a:t>
            </a:r>
            <a:r>
              <a:rPr sz="2000" spc="-5" dirty="0">
                <a:latin typeface="Arial"/>
                <a:cs typeface="Arial"/>
              </a:rPr>
              <a:t>ви</a:t>
            </a:r>
            <a:r>
              <a:rPr sz="2000" spc="-10" dirty="0">
                <a:latin typeface="Arial"/>
                <a:cs typeface="Arial"/>
              </a:rPr>
              <a:t>т</a:t>
            </a:r>
            <a:r>
              <a:rPr sz="2000" dirty="0">
                <a:latin typeface="Arial"/>
                <a:cs typeface="Arial"/>
              </a:rPr>
              <a:t>ие</a:t>
            </a:r>
            <a:endParaRPr sz="2000">
              <a:latin typeface="Arial"/>
              <a:cs typeface="Arial"/>
            </a:endParaRPr>
          </a:p>
          <a:p>
            <a:pPr marR="5775325" algn="r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latin typeface="Arial"/>
                <a:cs typeface="Arial"/>
              </a:rPr>
              <a:t>Познавательное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Arial"/>
              <a:cs typeface="Arial"/>
            </a:endParaRPr>
          </a:p>
          <a:p>
            <a:pPr marR="5776595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Речевое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развитие</a:t>
            </a:r>
            <a:endParaRPr sz="2000">
              <a:latin typeface="Arial"/>
              <a:cs typeface="Arial"/>
            </a:endParaRPr>
          </a:p>
          <a:p>
            <a:pPr marL="24130">
              <a:lnSpc>
                <a:spcPct val="100000"/>
              </a:lnSpc>
              <a:spcBef>
                <a:spcPts val="135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Конструирование </a:t>
            </a:r>
            <a:r>
              <a:rPr sz="2000" dirty="0">
                <a:latin typeface="Franklin Gothic Medium Cond"/>
                <a:cs typeface="Franklin Gothic Medium Cond"/>
              </a:rPr>
              <a:t>и изобразительную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деятельность можно </a:t>
            </a:r>
            <a:r>
              <a:rPr sz="2000" dirty="0">
                <a:latin typeface="Franklin Gothic Medium Cond"/>
                <a:cs typeface="Franklin Gothic Medium Cond"/>
              </a:rPr>
              <a:t>подобрать к</a:t>
            </a:r>
            <a:r>
              <a:rPr sz="2000" spc="-75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задачам</a:t>
            </a:r>
            <a:endParaRPr sz="2000">
              <a:latin typeface="Franklin Gothic Medium Cond"/>
              <a:cs typeface="Franklin Gothic Medium Cond"/>
            </a:endParaRPr>
          </a:p>
          <a:p>
            <a:pPr marL="2413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познавательного </a:t>
            </a:r>
            <a:r>
              <a:rPr sz="2000" dirty="0">
                <a:latin typeface="Franklin Gothic Medium Cond"/>
                <a:cs typeface="Franklin Gothic Medium Cond"/>
              </a:rPr>
              <a:t>развития, музыкальная и </a:t>
            </a:r>
            <a:r>
              <a:rPr sz="2000" spc="-5" dirty="0">
                <a:latin typeface="Franklin Gothic Medium Cond"/>
                <a:cs typeface="Franklin Gothic Medium Cond"/>
              </a:rPr>
              <a:t>тем </a:t>
            </a:r>
            <a:r>
              <a:rPr sz="2000" dirty="0">
                <a:latin typeface="Franklin Gothic Medium Cond"/>
                <a:cs typeface="Franklin Gothic Medium Cond"/>
              </a:rPr>
              <a:t>более двигательная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деятельность </a:t>
            </a:r>
            <a:r>
              <a:rPr sz="2000" dirty="0">
                <a:latin typeface="Franklin Gothic Medium Cond"/>
                <a:cs typeface="Franklin Gothic Medium Cond"/>
              </a:rPr>
              <a:t>имеет свои  чёткие </a:t>
            </a:r>
            <a:r>
              <a:rPr sz="2000" spc="-5" dirty="0">
                <a:latin typeface="Franklin Gothic Medium Cond"/>
                <a:cs typeface="Franklin Gothic Medium Cond"/>
              </a:rPr>
              <a:t>цели </a:t>
            </a:r>
            <a:r>
              <a:rPr sz="2000" dirty="0">
                <a:latin typeface="Franklin Gothic Medium Cond"/>
                <a:cs typeface="Franklin Gothic Medium Cond"/>
              </a:rPr>
              <a:t>и задачи и привязать их к познавательному развитию удаётся </a:t>
            </a:r>
            <a:r>
              <a:rPr sz="2000" spc="-5" dirty="0">
                <a:latin typeface="Franklin Gothic Medium Cond"/>
                <a:cs typeface="Franklin Gothic Medium Cond"/>
              </a:rPr>
              <a:t>не</a:t>
            </a:r>
            <a:r>
              <a:rPr sz="2000" spc="-105" dirty="0">
                <a:latin typeface="Franklin Gothic Medium Cond"/>
                <a:cs typeface="Franklin Gothic Medium Cond"/>
              </a:rPr>
              <a:t> </a:t>
            </a:r>
            <a:r>
              <a:rPr sz="2000" dirty="0">
                <a:latin typeface="Franklin Gothic Medium Cond"/>
                <a:cs typeface="Franklin Gothic Medium Cond"/>
              </a:rPr>
              <a:t>всегда.</a:t>
            </a:r>
            <a:endParaRPr sz="2000">
              <a:latin typeface="Franklin Gothic Medium Cond"/>
              <a:cs typeface="Franklin Gothic Medium Cond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51803" y="4744720"/>
            <a:ext cx="972185" cy="585470"/>
          </a:xfrm>
          <a:custGeom>
            <a:avLst/>
            <a:gdLst/>
            <a:ahLst/>
            <a:cxnLst/>
            <a:rect l="l" t="t" r="r" b="b"/>
            <a:pathLst>
              <a:path w="972184" h="585470">
                <a:moveTo>
                  <a:pt x="942213" y="0"/>
                </a:moveTo>
                <a:lnTo>
                  <a:pt x="0" y="558418"/>
                </a:lnTo>
                <a:lnTo>
                  <a:pt x="971676" y="585469"/>
                </a:lnTo>
                <a:lnTo>
                  <a:pt x="94221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51803" y="4744720"/>
            <a:ext cx="972185" cy="585470"/>
          </a:xfrm>
          <a:custGeom>
            <a:avLst/>
            <a:gdLst/>
            <a:ahLst/>
            <a:cxnLst/>
            <a:rect l="l" t="t" r="r" b="b"/>
            <a:pathLst>
              <a:path w="972184" h="585470">
                <a:moveTo>
                  <a:pt x="942213" y="0"/>
                </a:moveTo>
                <a:lnTo>
                  <a:pt x="971676" y="585469"/>
                </a:lnTo>
                <a:lnTo>
                  <a:pt x="0" y="558418"/>
                </a:lnTo>
                <a:lnTo>
                  <a:pt x="942213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78978" y="4745482"/>
            <a:ext cx="544195" cy="555625"/>
          </a:xfrm>
          <a:custGeom>
            <a:avLst/>
            <a:gdLst/>
            <a:ahLst/>
            <a:cxnLst/>
            <a:rect l="l" t="t" r="r" b="b"/>
            <a:pathLst>
              <a:path w="544195" h="555625">
                <a:moveTo>
                  <a:pt x="531622" y="0"/>
                </a:moveTo>
                <a:lnTo>
                  <a:pt x="0" y="545592"/>
                </a:lnTo>
                <a:lnTo>
                  <a:pt x="544068" y="555498"/>
                </a:lnTo>
                <a:lnTo>
                  <a:pt x="5316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78978" y="4745482"/>
            <a:ext cx="544195" cy="555625"/>
          </a:xfrm>
          <a:custGeom>
            <a:avLst/>
            <a:gdLst/>
            <a:ahLst/>
            <a:cxnLst/>
            <a:rect l="l" t="t" r="r" b="b"/>
            <a:pathLst>
              <a:path w="544195" h="555625">
                <a:moveTo>
                  <a:pt x="531622" y="0"/>
                </a:moveTo>
                <a:lnTo>
                  <a:pt x="544068" y="555498"/>
                </a:lnTo>
                <a:lnTo>
                  <a:pt x="0" y="545592"/>
                </a:lnTo>
                <a:lnTo>
                  <a:pt x="531622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72050" y="4718558"/>
            <a:ext cx="1049020" cy="635635"/>
          </a:xfrm>
          <a:custGeom>
            <a:avLst/>
            <a:gdLst/>
            <a:ahLst/>
            <a:cxnLst/>
            <a:rect l="l" t="t" r="r" b="b"/>
            <a:pathLst>
              <a:path w="1049020" h="635635">
                <a:moveTo>
                  <a:pt x="1013840" y="0"/>
                </a:moveTo>
                <a:lnTo>
                  <a:pt x="0" y="600964"/>
                </a:lnTo>
                <a:lnTo>
                  <a:pt x="1049020" y="635635"/>
                </a:lnTo>
                <a:lnTo>
                  <a:pt x="1013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72050" y="4718558"/>
            <a:ext cx="1049020" cy="635635"/>
          </a:xfrm>
          <a:custGeom>
            <a:avLst/>
            <a:gdLst/>
            <a:ahLst/>
            <a:cxnLst/>
            <a:rect l="l" t="t" r="r" b="b"/>
            <a:pathLst>
              <a:path w="1049020" h="635635">
                <a:moveTo>
                  <a:pt x="1013840" y="0"/>
                </a:moveTo>
                <a:lnTo>
                  <a:pt x="1049020" y="635635"/>
                </a:lnTo>
                <a:lnTo>
                  <a:pt x="0" y="600964"/>
                </a:lnTo>
                <a:lnTo>
                  <a:pt x="101384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595359" y="4761610"/>
            <a:ext cx="544195" cy="555625"/>
          </a:xfrm>
          <a:custGeom>
            <a:avLst/>
            <a:gdLst/>
            <a:ahLst/>
            <a:cxnLst/>
            <a:rect l="l" t="t" r="r" b="b"/>
            <a:pathLst>
              <a:path w="544195" h="555625">
                <a:moveTo>
                  <a:pt x="531749" y="0"/>
                </a:moveTo>
                <a:lnTo>
                  <a:pt x="0" y="545591"/>
                </a:lnTo>
                <a:lnTo>
                  <a:pt x="544068" y="555497"/>
                </a:lnTo>
                <a:lnTo>
                  <a:pt x="5317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95359" y="4761610"/>
            <a:ext cx="544195" cy="555625"/>
          </a:xfrm>
          <a:custGeom>
            <a:avLst/>
            <a:gdLst/>
            <a:ahLst/>
            <a:cxnLst/>
            <a:rect l="l" t="t" r="r" b="b"/>
            <a:pathLst>
              <a:path w="544195" h="555625">
                <a:moveTo>
                  <a:pt x="531749" y="0"/>
                </a:moveTo>
                <a:lnTo>
                  <a:pt x="544068" y="555497"/>
                </a:lnTo>
                <a:lnTo>
                  <a:pt x="0" y="545591"/>
                </a:lnTo>
                <a:lnTo>
                  <a:pt x="531749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9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48966" y="83406"/>
            <a:ext cx="7795033" cy="380316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algn="ctr"/>
            <a:endParaRPr lang="ru-RU" sz="2000" b="1" dirty="0" smtClean="0">
              <a:solidFill>
                <a:prstClr val="whit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3120" y="6528430"/>
            <a:ext cx="3239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ООО «БАЛАСС», 201</a:t>
            </a:r>
            <a:r>
              <a:rPr lang="en-US" sz="20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ru-RU" sz="20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74638"/>
            <a:ext cx="8229600" cy="117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ru-RU" sz="2000" b="1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7950" y="701675"/>
            <a:ext cx="8856663" cy="11769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 smtClean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07950" y="2216150"/>
            <a:ext cx="8856663" cy="466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altLang="ru-RU" sz="2000" b="1" dirty="0" smtClean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ru-RU" altLang="ru-RU" sz="2000" b="1" dirty="0" smtClean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5033" y="-35667"/>
            <a:ext cx="8642496" cy="967877"/>
          </a:xfrm>
          <a:prstGeom prst="round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Взаимосвязь  видов деятельности и  образовательных областей</a:t>
            </a:r>
            <a:endParaRPr lang="ru-RU" sz="3600" b="1" dirty="0">
              <a:solidFill>
                <a:srgbClr val="44546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/>
          </p:nvPr>
        </p:nvGraphicFramePr>
        <p:xfrm>
          <a:off x="2" y="908720"/>
          <a:ext cx="9153049" cy="57206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59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51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29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29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29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29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41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4415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441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4415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927886">
                <a:tc>
                  <a:txBody>
                    <a:bodyPr/>
                    <a:lstStyle/>
                    <a:p>
                      <a:pPr algn="ctr"/>
                      <a:endParaRPr lang="ru-RU" sz="1600" b="1" i="1" dirty="0" smtClean="0"/>
                    </a:p>
                    <a:p>
                      <a:pPr algn="ctr"/>
                      <a:r>
                        <a:rPr lang="ru-RU" sz="1600" b="1" i="1" dirty="0" smtClean="0"/>
                        <a:t>Вид деятельности/ образовательная область</a:t>
                      </a:r>
                      <a:endParaRPr lang="ru-RU" sz="1600" b="1" i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Игровая</a:t>
                      </a:r>
                    </a:p>
                    <a:p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Коммуникативная 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Познавательно-исследовательская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Восприятие </a:t>
                      </a:r>
                      <a:r>
                        <a:rPr lang="ru-RU" sz="1600" dirty="0" err="1" smtClean="0"/>
                        <a:t>худ.лит-ры</a:t>
                      </a:r>
                      <a:r>
                        <a:rPr lang="ru-RU" sz="1600" dirty="0" smtClean="0"/>
                        <a:t> и  фольклора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Самообслуживание и труд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Конструирование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Изобразительная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Музыкальная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Двигательная</a:t>
                      </a:r>
                      <a:endParaRPr lang="ru-RU" sz="1600" dirty="0"/>
                    </a:p>
                  </a:txBody>
                  <a:tcPr vert="vert270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74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Социально-коммуникативное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Познавательное 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Речевое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7434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Художественно-эстетическое </a:t>
                      </a:r>
                      <a:r>
                        <a:rPr lang="ru-RU" sz="1600" b="1" baseline="0" dirty="0" smtClean="0"/>
                        <a:t> </a:t>
                      </a:r>
                    </a:p>
                    <a:p>
                      <a:r>
                        <a:rPr lang="ru-RU" sz="1600" b="1" baseline="0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9930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Физическое </a:t>
                      </a:r>
                    </a:p>
                    <a:p>
                      <a:r>
                        <a:rPr lang="ru-RU" sz="1600" b="1" dirty="0" smtClean="0"/>
                        <a:t>развитие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768716" cy="10243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 Требования к психолого-педагогическим условиям реализации основной образовательной программы дошкольного образования.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605" y="1567785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6) возможность выбора детьми материалов, видов активности, участников совместной деятельности и общения;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2" descr="C:\Users\Sony\YandexDisk-shuravahrushev.vahruschev\Скриншоты\2015-11-07 11-33-23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057" y="5130854"/>
            <a:ext cx="3902799" cy="155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cleverplus.ru/UserFiles/Image/bn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1" y="3261094"/>
            <a:ext cx="2596900" cy="132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d-kopilka.ru/upload/blogs/9616_752153e1bcfeb2a79b3653d4b5cdd8f3.jp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856" y="3131215"/>
            <a:ext cx="2260121" cy="16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ony\Documents\ШУРА\Презентации\фотки для презентаций по дошкольникам\410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326" y="2306713"/>
            <a:ext cx="1616043" cy="244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 rot="9735026">
            <a:off x="2717862" y="3426168"/>
            <a:ext cx="1159727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630563" y="4744671"/>
            <a:ext cx="375785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56016">
            <a:off x="5714943" y="3308994"/>
            <a:ext cx="791437" cy="44377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04444"/>
            <a:ext cx="9144000" cy="1520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707" y="814781"/>
            <a:ext cx="843915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8185" marR="5080" indent="-706120">
              <a:lnSpc>
                <a:spcPct val="100000"/>
              </a:lnSpc>
              <a:spcBef>
                <a:spcPts val="95"/>
              </a:spcBef>
              <a:tabLst>
                <a:tab pos="5354955" algn="l"/>
                <a:tab pos="7815580" algn="l"/>
              </a:tabLst>
            </a:pP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2.2.</a:t>
            </a:r>
            <a:r>
              <a:rPr sz="2800" spc="-2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Фо</a:t>
            </a:r>
            <a:r>
              <a:rPr sz="2800" spc="-2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</a:t>
            </a:r>
            <a:r>
              <a:rPr sz="2800" spc="-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м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ы</a:t>
            </a:r>
            <a:r>
              <a:rPr sz="2800" spc="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органи</a:t>
            </a:r>
            <a:r>
              <a:rPr sz="2800" spc="-2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з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ации</a:t>
            </a:r>
            <a:r>
              <a:rPr sz="2800" spc="4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spc="-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б</a:t>
            </a:r>
            <a:r>
              <a:rPr sz="2800" spc="-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ра</a:t>
            </a:r>
            <a:r>
              <a:rPr sz="2800" spc="-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з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ов</a:t>
            </a:r>
            <a:r>
              <a:rPr sz="2800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ат</a:t>
            </a:r>
            <a:r>
              <a:rPr sz="2800" spc="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льн</a:t>
            </a:r>
            <a:r>
              <a:rPr sz="2800" spc="-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й</a:t>
            </a:r>
            <a:r>
              <a:rPr sz="2800" spc="5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дея</a:t>
            </a:r>
            <a:r>
              <a:rPr sz="2800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т</a:t>
            </a:r>
            <a:r>
              <a:rPr sz="2800" spc="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льн</a:t>
            </a:r>
            <a:r>
              <a:rPr sz="2800" spc="-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</a:t>
            </a:r>
            <a:r>
              <a:rPr sz="2800" spc="3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</a:t>
            </a:r>
            <a:r>
              <a:rPr sz="2800" spc="-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т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</a:t>
            </a:r>
            <a:r>
              <a:rPr sz="2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«Мы  </a:t>
            </a:r>
            <a:r>
              <a:rPr sz="2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вместе»,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«Мы </a:t>
            </a:r>
            <a:r>
              <a:rPr sz="28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сами», </a:t>
            </a:r>
            <a:r>
              <a:rPr sz="2800" spc="-2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«Я</a:t>
            </a:r>
            <a:r>
              <a:rPr sz="2800" spc="8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</a:t>
            </a:r>
            <a:r>
              <a:rPr sz="2800" spc="3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семья»	и их</a:t>
            </a:r>
            <a:r>
              <a:rPr sz="2800" spc="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взаимосвязь</a:t>
            </a:r>
            <a:endParaRPr sz="28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79" y="2514600"/>
            <a:ext cx="2699004" cy="1921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3808" y="2638044"/>
            <a:ext cx="2534412" cy="18623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4259579"/>
            <a:ext cx="2159507" cy="2020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3569208"/>
            <a:ext cx="2664460" cy="314325"/>
          </a:xfrm>
          <a:custGeom>
            <a:avLst/>
            <a:gdLst/>
            <a:ahLst/>
            <a:cxnLst/>
            <a:rect l="l" t="t" r="r" b="b"/>
            <a:pathLst>
              <a:path w="2664460" h="314325">
                <a:moveTo>
                  <a:pt x="2506979" y="0"/>
                </a:moveTo>
                <a:lnTo>
                  <a:pt x="2506979" y="78485"/>
                </a:lnTo>
                <a:lnTo>
                  <a:pt x="156972" y="78485"/>
                </a:lnTo>
                <a:lnTo>
                  <a:pt x="156972" y="0"/>
                </a:lnTo>
                <a:lnTo>
                  <a:pt x="0" y="156971"/>
                </a:lnTo>
                <a:lnTo>
                  <a:pt x="156972" y="313943"/>
                </a:lnTo>
                <a:lnTo>
                  <a:pt x="156972" y="235457"/>
                </a:lnTo>
                <a:lnTo>
                  <a:pt x="2506979" y="235457"/>
                </a:lnTo>
                <a:lnTo>
                  <a:pt x="2506979" y="313943"/>
                </a:lnTo>
                <a:lnTo>
                  <a:pt x="2663952" y="156971"/>
                </a:lnTo>
                <a:lnTo>
                  <a:pt x="250697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6600" y="3569208"/>
            <a:ext cx="2664460" cy="314325"/>
          </a:xfrm>
          <a:custGeom>
            <a:avLst/>
            <a:gdLst/>
            <a:ahLst/>
            <a:cxnLst/>
            <a:rect l="l" t="t" r="r" b="b"/>
            <a:pathLst>
              <a:path w="2664460" h="314325">
                <a:moveTo>
                  <a:pt x="0" y="156971"/>
                </a:moveTo>
                <a:lnTo>
                  <a:pt x="156972" y="0"/>
                </a:lnTo>
                <a:lnTo>
                  <a:pt x="156972" y="78485"/>
                </a:lnTo>
                <a:lnTo>
                  <a:pt x="2506979" y="78485"/>
                </a:lnTo>
                <a:lnTo>
                  <a:pt x="2506979" y="0"/>
                </a:lnTo>
                <a:lnTo>
                  <a:pt x="2663952" y="156971"/>
                </a:lnTo>
                <a:lnTo>
                  <a:pt x="2506979" y="313943"/>
                </a:lnTo>
                <a:lnTo>
                  <a:pt x="2506979" y="235457"/>
                </a:lnTo>
                <a:lnTo>
                  <a:pt x="156972" y="235457"/>
                </a:lnTo>
                <a:lnTo>
                  <a:pt x="156972" y="313943"/>
                </a:lnTo>
                <a:lnTo>
                  <a:pt x="0" y="15697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0923" y="4506595"/>
            <a:ext cx="1537335" cy="909955"/>
          </a:xfrm>
          <a:custGeom>
            <a:avLst/>
            <a:gdLst/>
            <a:ahLst/>
            <a:cxnLst/>
            <a:rect l="l" t="t" r="r" b="b"/>
            <a:pathLst>
              <a:path w="1537335" h="909954">
                <a:moveTo>
                  <a:pt x="210565" y="0"/>
                </a:moveTo>
                <a:lnTo>
                  <a:pt x="0" y="69976"/>
                </a:lnTo>
                <a:lnTo>
                  <a:pt x="69976" y="280542"/>
                </a:lnTo>
                <a:lnTo>
                  <a:pt x="105156" y="210438"/>
                </a:lnTo>
                <a:lnTo>
                  <a:pt x="1361693" y="839850"/>
                </a:lnTo>
                <a:lnTo>
                  <a:pt x="1326514" y="909954"/>
                </a:lnTo>
                <a:lnTo>
                  <a:pt x="1537080" y="839977"/>
                </a:lnTo>
                <a:lnTo>
                  <a:pt x="1467103" y="629411"/>
                </a:lnTo>
                <a:lnTo>
                  <a:pt x="1431925" y="699515"/>
                </a:lnTo>
                <a:lnTo>
                  <a:pt x="175387" y="70103"/>
                </a:lnTo>
                <a:lnTo>
                  <a:pt x="210565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0923" y="4506595"/>
            <a:ext cx="1537335" cy="909955"/>
          </a:xfrm>
          <a:custGeom>
            <a:avLst/>
            <a:gdLst/>
            <a:ahLst/>
            <a:cxnLst/>
            <a:rect l="l" t="t" r="r" b="b"/>
            <a:pathLst>
              <a:path w="1537335" h="909954">
                <a:moveTo>
                  <a:pt x="0" y="69976"/>
                </a:moveTo>
                <a:lnTo>
                  <a:pt x="210565" y="0"/>
                </a:lnTo>
                <a:lnTo>
                  <a:pt x="175387" y="70103"/>
                </a:lnTo>
                <a:lnTo>
                  <a:pt x="1431925" y="699515"/>
                </a:lnTo>
                <a:lnTo>
                  <a:pt x="1467103" y="629411"/>
                </a:lnTo>
                <a:lnTo>
                  <a:pt x="1537080" y="839977"/>
                </a:lnTo>
                <a:lnTo>
                  <a:pt x="1326514" y="909954"/>
                </a:lnTo>
                <a:lnTo>
                  <a:pt x="1361693" y="839850"/>
                </a:lnTo>
                <a:lnTo>
                  <a:pt x="105156" y="210438"/>
                </a:lnTo>
                <a:lnTo>
                  <a:pt x="69976" y="280542"/>
                </a:lnTo>
                <a:lnTo>
                  <a:pt x="0" y="69976"/>
                </a:lnTo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8238" y="4650613"/>
            <a:ext cx="1256030" cy="1189355"/>
          </a:xfrm>
          <a:custGeom>
            <a:avLst/>
            <a:gdLst/>
            <a:ahLst/>
            <a:cxnLst/>
            <a:rect l="l" t="t" r="r" b="b"/>
            <a:pathLst>
              <a:path w="1256029" h="1189354">
                <a:moveTo>
                  <a:pt x="1034288" y="0"/>
                </a:moveTo>
                <a:lnTo>
                  <a:pt x="1087882" y="57404"/>
                </a:lnTo>
                <a:lnTo>
                  <a:pt x="61087" y="1016850"/>
                </a:lnTo>
                <a:lnTo>
                  <a:pt x="7492" y="959535"/>
                </a:lnTo>
                <a:lnTo>
                  <a:pt x="0" y="1181303"/>
                </a:lnTo>
                <a:lnTo>
                  <a:pt x="221741" y="1188808"/>
                </a:lnTo>
                <a:lnTo>
                  <a:pt x="168148" y="1131493"/>
                </a:lnTo>
                <a:lnTo>
                  <a:pt x="1194942" y="171957"/>
                </a:lnTo>
                <a:lnTo>
                  <a:pt x="1248537" y="229362"/>
                </a:lnTo>
                <a:lnTo>
                  <a:pt x="1256030" y="7619"/>
                </a:lnTo>
                <a:lnTo>
                  <a:pt x="1034288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68238" y="4650613"/>
            <a:ext cx="1256030" cy="1189355"/>
          </a:xfrm>
          <a:custGeom>
            <a:avLst/>
            <a:gdLst/>
            <a:ahLst/>
            <a:cxnLst/>
            <a:rect l="l" t="t" r="r" b="b"/>
            <a:pathLst>
              <a:path w="1256029" h="1189354">
                <a:moveTo>
                  <a:pt x="0" y="1181303"/>
                </a:moveTo>
                <a:lnTo>
                  <a:pt x="7492" y="959535"/>
                </a:lnTo>
                <a:lnTo>
                  <a:pt x="61087" y="1016850"/>
                </a:lnTo>
                <a:lnTo>
                  <a:pt x="1087882" y="57404"/>
                </a:lnTo>
                <a:lnTo>
                  <a:pt x="1034288" y="0"/>
                </a:lnTo>
                <a:lnTo>
                  <a:pt x="1256030" y="7619"/>
                </a:lnTo>
                <a:lnTo>
                  <a:pt x="1248537" y="229362"/>
                </a:lnTo>
                <a:lnTo>
                  <a:pt x="1194942" y="171957"/>
                </a:lnTo>
                <a:lnTo>
                  <a:pt x="168148" y="1131493"/>
                </a:lnTo>
                <a:lnTo>
                  <a:pt x="221741" y="1188808"/>
                </a:lnTo>
                <a:lnTo>
                  <a:pt x="0" y="1181303"/>
                </a:lnTo>
                <a:close/>
              </a:path>
            </a:pathLst>
          </a:custGeom>
          <a:ln w="12700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6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008126"/>
            <a:ext cx="3298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Без </a:t>
            </a:r>
            <a:r>
              <a:rPr sz="1800" b="1" i="1" dirty="0">
                <a:latin typeface="Arial"/>
                <a:cs typeface="Arial"/>
              </a:rPr>
              <a:t>помощи </a:t>
            </a:r>
            <a:r>
              <a:rPr sz="1800" b="1" i="1" spc="-5" dirty="0">
                <a:latin typeface="Arial"/>
                <a:cs typeface="Arial"/>
              </a:rPr>
              <a:t>взрослых</a:t>
            </a:r>
            <a:r>
              <a:rPr sz="1800" b="1" i="1" spc="-7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дети  ничему </a:t>
            </a:r>
            <a:r>
              <a:rPr sz="1800" b="1" i="1" dirty="0">
                <a:latin typeface="Arial"/>
                <a:cs typeface="Arial"/>
              </a:rPr>
              <a:t>не</a:t>
            </a:r>
            <a:r>
              <a:rPr sz="1800" b="1" i="1" spc="-1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научатся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288" y="869441"/>
            <a:ext cx="26860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Arial"/>
                <a:cs typeface="Arial"/>
              </a:rPr>
              <a:t>Без</a:t>
            </a:r>
            <a:r>
              <a:rPr sz="1800" b="1" i="1" spc="-60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самостоятельной  </a:t>
            </a:r>
            <a:r>
              <a:rPr sz="1800" b="1" i="1" spc="-10" dirty="0">
                <a:latin typeface="Arial"/>
                <a:cs typeface="Arial"/>
              </a:rPr>
              <a:t>деятельности </a:t>
            </a:r>
            <a:r>
              <a:rPr sz="1800" b="1" i="1" spc="-5" dirty="0">
                <a:latin typeface="Arial"/>
                <a:cs typeface="Arial"/>
              </a:rPr>
              <a:t>дети  </a:t>
            </a:r>
            <a:r>
              <a:rPr sz="1800" b="1" i="1" dirty="0">
                <a:latin typeface="Arial"/>
                <a:cs typeface="Arial"/>
              </a:rPr>
              <a:t>не </a:t>
            </a:r>
            <a:r>
              <a:rPr sz="1800" b="1" i="1" spc="-5" dirty="0">
                <a:latin typeface="Arial"/>
                <a:cs typeface="Arial"/>
              </a:rPr>
              <a:t>будут</a:t>
            </a:r>
            <a:r>
              <a:rPr sz="1800" b="1" i="1" spc="-55" dirty="0">
                <a:latin typeface="Arial"/>
                <a:cs typeface="Arial"/>
              </a:rPr>
              <a:t> </a:t>
            </a:r>
            <a:r>
              <a:rPr sz="1800" b="1" i="1" spc="-5" dirty="0">
                <a:latin typeface="Arial"/>
                <a:cs typeface="Arial"/>
              </a:rPr>
              <a:t>развиваться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4595" y="2264664"/>
            <a:ext cx="1022604" cy="1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38042" y="3811904"/>
            <a:ext cx="1574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П.Я.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Гальперин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14026" y="1786763"/>
          <a:ext cx="2939415" cy="4632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94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159510" marR="84455" indent="-3206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Поэтапное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формирование  умственных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действий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1.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Создание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мотивации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чае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2.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Составление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схемы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т.н.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ориентировочной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основы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дей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вия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3.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Выполнение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реальных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дей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вий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207010" marR="84455" indent="4159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4.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Проговаривание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вслух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описаний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того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реального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действия,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которое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совершается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5.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Действие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сопровождается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проговариванием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«про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себя»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58201">
                <a:tc>
                  <a:txBody>
                    <a:bodyPr/>
                    <a:lstStyle/>
                    <a:p>
                      <a:pPr marL="518159" marR="85090" indent="-15240" algn="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6.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Полный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отказ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от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речевого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сопровождения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действия,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формирование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умственного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3820" algn="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действия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свернутом виде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R="84455" algn="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ор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400" b="1" spc="-25" dirty="0">
                          <a:latin typeface="Arial"/>
                          <a:cs typeface="Arial"/>
                        </a:rPr>
                        <a:t>з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ация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6194297" y="2293747"/>
            <a:ext cx="2767965" cy="3976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0896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Arial"/>
                <a:cs typeface="Arial"/>
              </a:rPr>
              <a:t>Дошкольный возраст  самоценен тем, что он  </a:t>
            </a:r>
            <a:r>
              <a:rPr sz="1600" spc="-20" dirty="0">
                <a:latin typeface="Arial"/>
                <a:cs typeface="Arial"/>
              </a:rPr>
              <a:t>позволяет</a:t>
            </a:r>
            <a:r>
              <a:rPr sz="1600" spc="-10" dirty="0">
                <a:latin typeface="Arial"/>
                <a:cs typeface="Arial"/>
              </a:rPr>
              <a:t> ребёнку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осуществлять </a:t>
            </a:r>
            <a:r>
              <a:rPr sz="1600" b="1" spc="-5" dirty="0">
                <a:latin typeface="Arial"/>
                <a:cs typeface="Arial"/>
              </a:rPr>
              <a:t>разные виды  </a:t>
            </a:r>
            <a:r>
              <a:rPr sz="1600" b="1" spc="-10" dirty="0">
                <a:latin typeface="Arial"/>
                <a:cs typeface="Arial"/>
              </a:rPr>
              <a:t>свободной деятельности </a:t>
            </a:r>
            <a:r>
              <a:rPr sz="1600" spc="-5" dirty="0">
                <a:latin typeface="Arial"/>
                <a:cs typeface="Arial"/>
              </a:rPr>
              <a:t>–  </a:t>
            </a:r>
            <a:r>
              <a:rPr sz="1600" spc="-10" dirty="0">
                <a:latin typeface="Arial"/>
                <a:cs typeface="Arial"/>
              </a:rPr>
              <a:t>играть,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рисовать,</a:t>
            </a:r>
            <a:endParaRPr sz="1600">
              <a:latin typeface="Arial"/>
              <a:cs typeface="Arial"/>
            </a:endParaRPr>
          </a:p>
          <a:p>
            <a:pPr marL="12700" marR="16954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музицировать, </a:t>
            </a:r>
            <a:r>
              <a:rPr sz="1600" spc="-15" dirty="0">
                <a:latin typeface="Arial"/>
                <a:cs typeface="Arial"/>
              </a:rPr>
              <a:t>слушать  </a:t>
            </a:r>
            <a:r>
              <a:rPr sz="1600" dirty="0">
                <a:latin typeface="Arial"/>
                <a:cs typeface="Arial"/>
              </a:rPr>
              <a:t>сказки </a:t>
            </a:r>
            <a:r>
              <a:rPr sz="1600" spc="-5" dirty="0">
                <a:latin typeface="Arial"/>
                <a:cs typeface="Arial"/>
              </a:rPr>
              <a:t>и рассказы,  </a:t>
            </a:r>
            <a:r>
              <a:rPr sz="1600" spc="-10" dirty="0">
                <a:latin typeface="Arial"/>
                <a:cs typeface="Arial"/>
              </a:rPr>
              <a:t>конструировать, </a:t>
            </a:r>
            <a:r>
              <a:rPr sz="1600" spc="-15" dirty="0">
                <a:latin typeface="Arial"/>
                <a:cs typeface="Arial"/>
              </a:rPr>
              <a:t>помогать  </a:t>
            </a:r>
            <a:r>
              <a:rPr sz="1600" spc="-5" dirty="0">
                <a:latin typeface="Arial"/>
                <a:cs typeface="Arial"/>
              </a:rPr>
              <a:t>взрослым по дому и саду и  </a:t>
            </a:r>
            <a:r>
              <a:rPr sz="1600" spc="-50" dirty="0">
                <a:latin typeface="Arial"/>
                <a:cs typeface="Arial"/>
              </a:rPr>
              <a:t>т.д.</a:t>
            </a:r>
            <a:endParaRPr sz="1600">
              <a:latin typeface="Arial"/>
              <a:cs typeface="Arial"/>
            </a:endParaRPr>
          </a:p>
          <a:p>
            <a:pPr marL="12700" marR="387985">
              <a:lnSpc>
                <a:spcPct val="100000"/>
              </a:lnSpc>
              <a:spcBef>
                <a:spcPts val="390"/>
              </a:spcBef>
            </a:pPr>
            <a:r>
              <a:rPr sz="1600" spc="-20" dirty="0">
                <a:latin typeface="Arial"/>
                <a:cs typeface="Arial"/>
              </a:rPr>
              <a:t>Таким, </a:t>
            </a:r>
            <a:r>
              <a:rPr sz="1600" spc="-10" dirty="0">
                <a:latin typeface="Arial"/>
                <a:cs typeface="Arial"/>
              </a:rPr>
              <a:t>опосредованным,  образом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b="1" spc="-20" dirty="0">
                <a:latin typeface="Arial"/>
                <a:cs typeface="Arial"/>
              </a:rPr>
              <a:t>решаются </a:t>
            </a:r>
            <a:r>
              <a:rPr sz="1600" spc="-5" dirty="0">
                <a:latin typeface="Arial"/>
                <a:cs typeface="Arial"/>
              </a:rPr>
              <a:t>в  </a:t>
            </a:r>
            <a:r>
              <a:rPr sz="1600" spc="-10" dirty="0">
                <a:latin typeface="Arial"/>
                <a:cs typeface="Arial"/>
              </a:rPr>
              <a:t>дошкольном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возрасте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развивающе-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образовательные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задачи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1976" y="4436364"/>
            <a:ext cx="963168" cy="1057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03750" y="5690717"/>
            <a:ext cx="1421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В.В.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Давыдов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6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pp.vk.me/c629419/v629419808/7c1a/sWcl2N-3a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955" y="2340830"/>
            <a:ext cx="1838503" cy="1728192"/>
          </a:xfrm>
          <a:prstGeom prst="rect">
            <a:avLst/>
          </a:prstGeom>
          <a:ln w="76200">
            <a:solidFill>
              <a:srgbClr val="92D05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 descr="http://www.arh-sad187.ru/upload/medialibrary/3cf/post-232306-1287576782_thum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2366" y="539999"/>
            <a:ext cx="2101378" cy="205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01355" y="6465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Чтобы достичь заявленных целей и задач ФГОС мы должны сделать главным элементом образовательной деятельности дошкольников их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самостоятельную </a:t>
            </a:r>
            <a:r>
              <a:rPr lang="ru-RU" b="1" i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65" y="2898074"/>
            <a:ext cx="2236543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 для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того, чтобы дети смогли выбрать себе вид деятельности и осуществить её на практике,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их надо научить каждому 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виду и приёму деятельности.</a:t>
            </a:r>
          </a:p>
        </p:txBody>
      </p:sp>
      <p:pic>
        <p:nvPicPr>
          <p:cNvPr id="20" name="Picture 7" descr="http://www.zanimatika.narod.ru/Roditeli_det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055" y="4854925"/>
            <a:ext cx="2200773" cy="148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617255" y="44757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Это возможно, если совместная деятельность педагога с детьми, родителя с детьми и самостоятельная деятельность детей </a:t>
            </a:r>
            <a:r>
              <a:rPr lang="ru-RU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образуют </a:t>
            </a:r>
            <a:r>
              <a:rPr lang="ru-RU" b="1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целостную взаимосвязанную систему образовательной деятельности</a:t>
            </a:r>
            <a:r>
              <a:rPr lang="ru-RU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826598">
            <a:off x="2888842" y="2130090"/>
            <a:ext cx="1924470" cy="301196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 rot="4533644">
            <a:off x="1793012" y="3656943"/>
            <a:ext cx="2535393" cy="317604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 rot="18476773">
            <a:off x="3549059" y="4359484"/>
            <a:ext cx="1444177" cy="345487"/>
          </a:xfrm>
          <a:prstGeom prst="left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92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ФГОС ДО об учёте индивидуальных особенностей каждого ребёнка </a:t>
            </a:r>
            <a:endParaRPr lang="ru-RU" dirty="0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1.4. Основные принципы дошкольного образования: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367062"/>
            <a:ext cx="8312739" cy="51613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>
              <a:lnSpc>
                <a:spcPts val="3000"/>
              </a:lnSpc>
            </a:pP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построение образовательной деятельности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основе индивидуальных особенностей каждого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при котором сам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ребёнок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становится активным в выборе содержания своего образования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становится субъектом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образования;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содействие и сотрудничество детей и взрослых,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признание </a:t>
            </a:r>
            <a:r>
              <a:rPr lang="ru-RU" sz="2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полноценным участником</a:t>
            </a:r>
            <a:r>
              <a:rPr lang="ru-RU" sz="2400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(субъектом)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образовательных отношений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</a:t>
            </a:r>
            <a:r>
              <a:rPr lang="ru-RU" sz="24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поддержка инициативы детей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различных видах деятельности;</a:t>
            </a:r>
          </a:p>
          <a:p>
            <a:pPr>
              <a:lnSpc>
                <a:spcPts val="3000"/>
              </a:lnSpc>
            </a:pP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учёт </a:t>
            </a:r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этнокультурной ситуации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913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Непрерывная </a:t>
            </a: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образовательная деятельность («Мы вместе»)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118" y="1267970"/>
            <a:ext cx="8162382" cy="47772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marL="355600" indent="180975" algn="just"/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Соблюдение  этапов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совместной образовательной деятельности педагога 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 предполагает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учёт индивидуальных интересов дошкольников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для: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создания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мотивации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к занятиям;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выбора формы работы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(например, варианта игры или способа проведения наблюдений);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выбора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сочетания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вида деятельности 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дополнительных форм работы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(беседа в игре, эмоциональная оценка изучаемого, изображение изучаемого в движении и т.п.);</a:t>
            </a:r>
          </a:p>
          <a:p>
            <a:pPr marL="5760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обсуждения  разнообразных способов действий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(во что ещё можно играть, что рисовать таким способом и т.п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.). 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18800" algn="just"/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знакомит детей с новыми видами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действий и  различными приёмами, </a:t>
            </a:r>
            <a:r>
              <a:rPr lang="ru-RU" sz="2000" i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которые они потом могут использовать в самостоятельной деятельности («Мы сами»).</a:t>
            </a:r>
          </a:p>
          <a:p>
            <a:pPr marL="118800"/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деятельность («Мы сами»)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1" y="1308372"/>
            <a:ext cx="7327900" cy="53816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fontScale="40000" lnSpcReduction="20000"/>
          </a:bodyPr>
          <a:lstStyle/>
          <a:p>
            <a:pPr algn="just">
              <a:lnSpc>
                <a:spcPts val="2400"/>
              </a:lnSpc>
            </a:pP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 сами  выбирают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6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вид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своей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деятельности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(педагог в роли старшего товарища-консультанта); 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партнёров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по деятельности;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время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начала и окончания деятельности  (в пределах режима).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sz="6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помощью наблюдений педагог определяет, в какой степени обеспечивается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развитие каждого ребёнка по различным направлениям (образовательным областям). Педагог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с учётом проведённой педагогической диагностики может косвенно</a:t>
            </a: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влиять</a:t>
            </a:r>
            <a:r>
              <a:rPr lang="ru-RU" sz="6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самостоятельную деятельность детей через: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наполнение </a:t>
            </a:r>
            <a:r>
              <a:rPr lang="ru-RU" sz="64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предметно-развивающей образовательной среды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 </a:t>
            </a: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знакомство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детей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различными приёмами и 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формами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работы</a:t>
            </a:r>
            <a:r>
              <a:rPr lang="ru-RU" sz="6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во время занятий ;</a:t>
            </a:r>
            <a:endParaRPr lang="ru-RU" sz="64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включение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детскую игру 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её </a:t>
            </a:r>
            <a:r>
              <a:rPr lang="ru-RU" sz="6500" b="1" dirty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модификацию</a:t>
            </a:r>
            <a:r>
              <a:rPr lang="ru-RU" sz="6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0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362" name="Picture 2" descr="http://biletvdet.ru/wp-content/uploads/2012/02/article6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8007" y="4061615"/>
            <a:ext cx="2548843" cy="15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00538" y="822960"/>
            <a:ext cx="806489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Модели образовательного процесса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4737" y="1661606"/>
            <a:ext cx="2592288" cy="864096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деятельность детей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8168" y="1649210"/>
            <a:ext cx="2592288" cy="1012668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 педагога и детей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9858" y="1661606"/>
            <a:ext cx="2592288" cy="100811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семьями воспитанников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784" y="3045233"/>
            <a:ext cx="1739097" cy="1304391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Свободная деятельность по интересам ребенка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8576" y="3051802"/>
            <a:ext cx="1971676" cy="1298893"/>
          </a:xfrm>
          <a:prstGeom prst="roundRect">
            <a:avLst/>
          </a:prstGeom>
          <a:solidFill>
            <a:srgbClr val="99FF99"/>
          </a:solidFill>
          <a:ln>
            <a:solidFill>
              <a:schemeClr val="tx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Опосредованно организованная воспитателем деятельность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22424" y="3172539"/>
            <a:ext cx="1980220" cy="129889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 в ходе режимных моментов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9892" y="4746763"/>
            <a:ext cx="3240360" cy="1981053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Организованная педагогом совместная деятельность</a:t>
            </a:r>
            <a:r>
              <a:rPr lang="ru-RU" sz="1700" b="1" dirty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ограниченная </a:t>
            </a:r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временем, направленная на решение образовательных задач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(НОД)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7670" y="4755528"/>
            <a:ext cx="2304256" cy="1728192"/>
          </a:xfrm>
          <a:prstGeom prst="roundRect">
            <a:avLst/>
          </a:prstGeom>
          <a:solidFill>
            <a:srgbClr val="FFD9D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осуществление функций присмотра и ухода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12534" y="4755528"/>
            <a:ext cx="2268760" cy="1719428"/>
          </a:xfrm>
          <a:prstGeom prst="roundRect">
            <a:avLst/>
          </a:prstGeom>
          <a:solidFill>
            <a:srgbClr val="9999FF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tx2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Совместная деятельность, направленная на решение образовательных задач</a:t>
            </a:r>
            <a:endParaRPr lang="ru-RU" sz="1700" b="1" dirty="0">
              <a:solidFill>
                <a:schemeClr val="tx2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018576" y="1327016"/>
            <a:ext cx="0" cy="321495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98288" y="1327016"/>
            <a:ext cx="0" cy="3221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404268" y="1327016"/>
            <a:ext cx="0" cy="3607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16652" y="2525702"/>
            <a:ext cx="0" cy="514033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82064" y="2525702"/>
            <a:ext cx="0" cy="519531"/>
          </a:xfrm>
          <a:prstGeom prst="straightConnector1">
            <a:avLst/>
          </a:prstGeom>
          <a:ln w="57150">
            <a:solidFill>
              <a:srgbClr val="00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734192" y="2661878"/>
            <a:ext cx="1440160" cy="208488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2912" y="2675301"/>
            <a:ext cx="899592" cy="4972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198688" y="2675301"/>
            <a:ext cx="0" cy="208022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966440" y="4466687"/>
            <a:ext cx="432048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289832" y="4466687"/>
            <a:ext cx="356170" cy="28007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Разнообразие моделей образовательного процесса</a:t>
            </a:r>
            <a:endParaRPr lang="ru-RU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9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0" y="0"/>
          <a:ext cx="9349103" cy="6801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2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09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60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284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17727">
                <a:tc gridSpan="6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Композиция видов детской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деятельности в примерном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режиме дня</a:t>
                      </a:r>
                      <a:r>
                        <a:rPr sz="1600" b="1" spc="-17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ДОО.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Младшая группа 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(3-4</a:t>
                      </a:r>
                      <a:r>
                        <a:rPr sz="1600" b="1" spc="-10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года)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30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623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Режимные</a:t>
                      </a:r>
                      <a:r>
                        <a:rPr sz="1600" b="1" spc="-8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моменты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R="83820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Franklin Gothic Medium Cond"/>
                          <a:cs typeface="Franklin Gothic Medium Cond"/>
                        </a:rPr>
                        <a:t>Пн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10" dirty="0">
                          <a:latin typeface="Franklin Gothic Medium Cond"/>
                          <a:cs typeface="Franklin Gothic Medium Cond"/>
                        </a:rPr>
                        <a:t>Вт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R="230504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Ср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R="14668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Franklin Gothic Medium Cond"/>
                          <a:cs typeface="Franklin Gothic Medium Cond"/>
                        </a:rPr>
                        <a:t>Чт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600" dirty="0">
                          <a:latin typeface="Franklin Gothic Medium Cond"/>
                          <a:cs typeface="Franklin Gothic Medium Cond"/>
                        </a:rPr>
                        <a:t>Пт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За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р</a:t>
                      </a:r>
                      <a:r>
                        <a:rPr sz="1600" b="1" spc="15" dirty="0">
                          <a:latin typeface="Franklin Gothic Medium Cond"/>
                          <a:cs typeface="Franklin Gothic Medium Cond"/>
                        </a:rPr>
                        <a:t>я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дк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а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391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Двигательная</a:t>
                      </a:r>
                      <a:r>
                        <a:rPr sz="1600" spc="-5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деятельно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marR="577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10" dirty="0">
                          <a:latin typeface="Franklin Gothic Medium Cond"/>
                          <a:cs typeface="Franklin Gothic Medium Cond"/>
                        </a:rPr>
                        <a:t>сть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4329"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Подготовка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к</a:t>
                      </a:r>
                      <a:r>
                        <a:rPr sz="1600" b="1" spc="-10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завтраку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4363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Самообслуживание и элементарный бытовой труд</a:t>
                      </a:r>
                      <a:r>
                        <a:rPr sz="1600" spc="10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10" dirty="0">
                          <a:latin typeface="Franklin Gothic Medium Cond"/>
                          <a:cs typeface="Franklin Gothic Medium Cond"/>
                        </a:rPr>
                        <a:t>(СБ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Т)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8614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Зав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т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р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а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к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14033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3443">
                <a:tc>
                  <a:txBody>
                    <a:bodyPr/>
                    <a:lstStyle/>
                    <a:p>
                      <a:pPr marL="563245" marR="86995" indent="5530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Са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м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ос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т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о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я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т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е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ль</a:t>
                      </a:r>
                      <a:r>
                        <a:rPr sz="1600" b="1" spc="-10" dirty="0">
                          <a:latin typeface="Franklin Gothic Medium Cond"/>
                          <a:cs typeface="Franklin Gothic Medium Cond"/>
                        </a:rPr>
                        <a:t>н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а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я  деятельность (Мы</a:t>
                      </a:r>
                      <a:r>
                        <a:rPr sz="1600" b="1" spc="-8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сами)</a:t>
                      </a:r>
                      <a:endParaRPr sz="1600" dirty="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Различные виды деятельности и </a:t>
                      </a:r>
                      <a:r>
                        <a:rPr sz="1600" spc="-10" dirty="0">
                          <a:latin typeface="Franklin Gothic Medium Cond"/>
                          <a:cs typeface="Franklin Gothic Medium Cond"/>
                        </a:rPr>
                        <a:t>формы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активности по выбору</a:t>
                      </a:r>
                      <a:r>
                        <a:rPr sz="1600" spc="16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ребенка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292733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Совместная</a:t>
                      </a:r>
                      <a:r>
                        <a:rPr sz="1600" b="1" spc="-3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образовательная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  <a:p>
                      <a:pPr marL="1497965" marR="85090" indent="-476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де</a:t>
                      </a:r>
                      <a:r>
                        <a:rPr sz="1600" b="1" spc="15" dirty="0">
                          <a:latin typeface="Franklin Gothic Medium Cond"/>
                          <a:cs typeface="Franklin Gothic Medium Cond"/>
                        </a:rPr>
                        <a:t>я</a:t>
                      </a:r>
                      <a:r>
                        <a:rPr sz="1600" b="1" spc="10" dirty="0">
                          <a:latin typeface="Franklin Gothic Medium Cond"/>
                          <a:cs typeface="Franklin Gothic Medium Cond"/>
                        </a:rPr>
                        <a:t>те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льнос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т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ь  (Мы</a:t>
                      </a:r>
                      <a:r>
                        <a:rPr sz="1600" b="1" spc="-8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вместе)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14033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68170">
                <a:tc>
                  <a:txBody>
                    <a:bodyPr/>
                    <a:lstStyle/>
                    <a:p>
                      <a:pPr marL="88265" marR="154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Совместная образовательная 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деятельность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(Мы</a:t>
                      </a:r>
                      <a:r>
                        <a:rPr sz="1600" b="1" spc="-2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вместе)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0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14033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3417">
                <a:tc>
                  <a:txBody>
                    <a:bodyPr/>
                    <a:lstStyle/>
                    <a:p>
                      <a:pPr marR="8826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Подготовка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к</a:t>
                      </a:r>
                      <a:r>
                        <a:rPr sz="1600" b="1" spc="-9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прогулке,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п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р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о</a:t>
                      </a:r>
                      <a:r>
                        <a:rPr sz="1600" b="1" spc="15" dirty="0">
                          <a:latin typeface="Franklin Gothic Medium Cond"/>
                          <a:cs typeface="Franklin Gothic Medium Cond"/>
                        </a:rPr>
                        <a:t>г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у</a:t>
                      </a:r>
                      <a:r>
                        <a:rPr sz="1600" b="1" spc="5" dirty="0">
                          <a:latin typeface="Franklin Gothic Medium Cond"/>
                          <a:cs typeface="Franklin Gothic Medium Cond"/>
                        </a:rPr>
                        <a:t>л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ка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812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СБТ, </a:t>
                      </a:r>
                      <a:r>
                        <a:rPr sz="1600" spc="-10" dirty="0">
                          <a:latin typeface="Franklin Gothic Medium Cond"/>
                          <a:cs typeface="Franklin Gothic Medium Cond"/>
                        </a:rPr>
                        <a:t>НДА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(нерегламентированная двигательная активность),</a:t>
                      </a:r>
                      <a:r>
                        <a:rPr sz="1600" spc="21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познавательно-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  <a:p>
                      <a:pPr marR="81915" algn="r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исследовательская, коммуникативная,</a:t>
                      </a:r>
                      <a:r>
                        <a:rPr sz="1600" spc="8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игровая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02272"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«Мы</a:t>
                      </a:r>
                      <a:r>
                        <a:rPr sz="1600" b="1" spc="-100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сами»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7925" marR="1403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По выбору</a:t>
                      </a:r>
                      <a:r>
                        <a:rPr sz="1600" spc="-3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ребенк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Franklin Gothic Medium Cond"/>
                          <a:cs typeface="Franklin Gothic Medium Cond"/>
                        </a:rPr>
                        <a:t>а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B4B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7810"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Подготовка </a:t>
                      </a:r>
                      <a:r>
                        <a:rPr sz="1600" b="1" spc="-5" dirty="0">
                          <a:latin typeface="Franklin Gothic Medium Cond"/>
                          <a:cs typeface="Franklin Gothic Medium Cond"/>
                        </a:rPr>
                        <a:t>к</a:t>
                      </a:r>
                      <a:r>
                        <a:rPr sz="1600" b="1" spc="-95" dirty="0">
                          <a:latin typeface="Franklin Gothic Medium Cond"/>
                          <a:cs typeface="Franklin Gothic Medium Cond"/>
                        </a:rPr>
                        <a:t> </a:t>
                      </a:r>
                      <a:r>
                        <a:rPr sz="1600" b="1" dirty="0">
                          <a:latin typeface="Franklin Gothic Medium Cond"/>
                          <a:cs typeface="Franklin Gothic Medium Cond"/>
                        </a:rPr>
                        <a:t>обеду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>
                  <a:txBody>
                    <a:bodyPr/>
                    <a:lstStyle/>
                    <a:p>
                      <a:pPr marR="2457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spc="-5" dirty="0">
                          <a:latin typeface="Franklin Gothic Medium Cond"/>
                          <a:cs typeface="Franklin Gothic Medium Cond"/>
                        </a:rPr>
                        <a:t>СБТ</a:t>
                      </a:r>
                      <a:endParaRPr sz="1600">
                        <a:latin typeface="Franklin Gothic Medium Cond"/>
                        <a:cs typeface="Franklin Gothic Medium Cond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8E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979164" y="2883407"/>
            <a:ext cx="1243584" cy="1187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32776" y="4200144"/>
            <a:ext cx="1405127" cy="1164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7800" y="4215384"/>
            <a:ext cx="1306068" cy="1306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3171" y="2820923"/>
            <a:ext cx="1258824" cy="1379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4376" y="2910839"/>
            <a:ext cx="1271016" cy="10561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3923" y="4293108"/>
            <a:ext cx="1313688" cy="1092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8523" y="4288535"/>
            <a:ext cx="1260348" cy="1046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2719" y="2948939"/>
            <a:ext cx="1408176" cy="1056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37816" y="2820923"/>
            <a:ext cx="1674876" cy="12222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5204" y="4070603"/>
            <a:ext cx="1118616" cy="14234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3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0185" y="1443355"/>
            <a:ext cx="2185289" cy="4913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9684" y="1723644"/>
            <a:ext cx="2801411" cy="4371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3806" y="5482538"/>
            <a:ext cx="354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9%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8918" y="542670"/>
            <a:ext cx="6795134" cy="670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ts val="2530"/>
              </a:lnSpc>
              <a:spcBef>
                <a:spcPts val="110"/>
              </a:spcBef>
            </a:pPr>
            <a:r>
              <a:rPr sz="2150" b="1" spc="-5" dirty="0">
                <a:latin typeface="Arial"/>
                <a:cs typeface="Arial"/>
              </a:rPr>
              <a:t>Распределение </a:t>
            </a:r>
            <a:r>
              <a:rPr sz="2150" b="1" dirty="0">
                <a:latin typeface="Arial"/>
                <a:cs typeface="Arial"/>
              </a:rPr>
              <a:t>времени </a:t>
            </a:r>
            <a:r>
              <a:rPr sz="2150" b="1" spc="5" dirty="0">
                <a:latin typeface="Arial"/>
                <a:cs typeface="Arial"/>
              </a:rPr>
              <a:t>в </a:t>
            </a:r>
            <a:r>
              <a:rPr sz="2150" b="1" spc="-10" dirty="0">
                <a:latin typeface="Arial"/>
                <a:cs typeface="Arial"/>
              </a:rPr>
              <a:t>течение </a:t>
            </a:r>
            <a:r>
              <a:rPr sz="2150" b="1" spc="5" dirty="0">
                <a:latin typeface="Arial"/>
                <a:cs typeface="Arial"/>
              </a:rPr>
              <a:t>дня </a:t>
            </a:r>
            <a:r>
              <a:rPr sz="2150" b="1" dirty="0">
                <a:latin typeface="Arial"/>
                <a:cs typeface="Arial"/>
              </a:rPr>
              <a:t>для</a:t>
            </a:r>
            <a:r>
              <a:rPr sz="2150" b="1" spc="45" dirty="0">
                <a:latin typeface="Arial"/>
                <a:cs typeface="Arial"/>
              </a:rPr>
              <a:t> </a:t>
            </a:r>
            <a:r>
              <a:rPr sz="2150" b="1" spc="-15" dirty="0">
                <a:latin typeface="Arial"/>
                <a:cs typeface="Arial"/>
              </a:rPr>
              <a:t>детей</a:t>
            </a:r>
            <a:endParaRPr sz="2150">
              <a:latin typeface="Arial"/>
              <a:cs typeface="Arial"/>
            </a:endParaRPr>
          </a:p>
          <a:p>
            <a:pPr marL="4445" algn="ctr">
              <a:lnSpc>
                <a:spcPts val="2530"/>
              </a:lnSpc>
            </a:pPr>
            <a:r>
              <a:rPr sz="2150" b="1" dirty="0">
                <a:latin typeface="Arial"/>
                <a:cs typeface="Arial"/>
              </a:rPr>
              <a:t>3-4</a:t>
            </a:r>
            <a:r>
              <a:rPr sz="2150" b="1" spc="-5" dirty="0">
                <a:latin typeface="Arial"/>
                <a:cs typeface="Arial"/>
              </a:rPr>
              <a:t> </a:t>
            </a:r>
            <a:r>
              <a:rPr sz="2150" b="1" spc="-15" dirty="0">
                <a:latin typeface="Arial"/>
                <a:cs typeface="Arial"/>
              </a:rPr>
              <a:t>лет</a:t>
            </a:r>
            <a:endParaRPr sz="21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3627" y="1405127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0195" y="1405127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46220" y="1405127"/>
            <a:ext cx="115824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3068" y="5335523"/>
            <a:ext cx="2625852" cy="464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6239" y="5413349"/>
            <a:ext cx="135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Прием</a:t>
            </a:r>
            <a:r>
              <a:rPr sz="1800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пищи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3756" y="3535679"/>
            <a:ext cx="1303020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17217" y="2249804"/>
            <a:ext cx="1515110" cy="734695"/>
          </a:xfrm>
          <a:custGeom>
            <a:avLst/>
            <a:gdLst/>
            <a:ahLst/>
            <a:cxnLst/>
            <a:rect l="l" t="t" r="r" b="b"/>
            <a:pathLst>
              <a:path w="1515110" h="734694">
                <a:moveTo>
                  <a:pt x="1479665" y="716080"/>
                </a:moveTo>
                <a:lnTo>
                  <a:pt x="1411732" y="721741"/>
                </a:lnTo>
                <a:lnTo>
                  <a:pt x="1409064" y="724789"/>
                </a:lnTo>
                <a:lnTo>
                  <a:pt x="1409319" y="728345"/>
                </a:lnTo>
                <a:lnTo>
                  <a:pt x="1409700" y="731774"/>
                </a:lnTo>
                <a:lnTo>
                  <a:pt x="1412748" y="734441"/>
                </a:lnTo>
                <a:lnTo>
                  <a:pt x="1416177" y="734060"/>
                </a:lnTo>
                <a:lnTo>
                  <a:pt x="1510422" y="726186"/>
                </a:lnTo>
                <a:lnTo>
                  <a:pt x="1500886" y="726186"/>
                </a:lnTo>
                <a:lnTo>
                  <a:pt x="1479665" y="716080"/>
                </a:lnTo>
                <a:close/>
              </a:path>
              <a:path w="1515110" h="734694">
                <a:moveTo>
                  <a:pt x="1492216" y="715028"/>
                </a:moveTo>
                <a:lnTo>
                  <a:pt x="1479665" y="716080"/>
                </a:lnTo>
                <a:lnTo>
                  <a:pt x="1500886" y="726186"/>
                </a:lnTo>
                <a:lnTo>
                  <a:pt x="1501906" y="724027"/>
                </a:lnTo>
                <a:lnTo>
                  <a:pt x="1498345" y="724027"/>
                </a:lnTo>
                <a:lnTo>
                  <a:pt x="1492216" y="715028"/>
                </a:lnTo>
                <a:close/>
              </a:path>
              <a:path w="1515110" h="734694">
                <a:moveTo>
                  <a:pt x="1453261" y="640334"/>
                </a:moveTo>
                <a:lnTo>
                  <a:pt x="1450339" y="642239"/>
                </a:lnTo>
                <a:lnTo>
                  <a:pt x="1447419" y="644271"/>
                </a:lnTo>
                <a:lnTo>
                  <a:pt x="1446657" y="648208"/>
                </a:lnTo>
                <a:lnTo>
                  <a:pt x="1448689" y="651129"/>
                </a:lnTo>
                <a:lnTo>
                  <a:pt x="1485030" y="704479"/>
                </a:lnTo>
                <a:lnTo>
                  <a:pt x="1506346" y="714629"/>
                </a:lnTo>
                <a:lnTo>
                  <a:pt x="1500886" y="726186"/>
                </a:lnTo>
                <a:lnTo>
                  <a:pt x="1510422" y="726186"/>
                </a:lnTo>
                <a:lnTo>
                  <a:pt x="1514983" y="725805"/>
                </a:lnTo>
                <a:lnTo>
                  <a:pt x="1459230" y="643890"/>
                </a:lnTo>
                <a:lnTo>
                  <a:pt x="1457198" y="641096"/>
                </a:lnTo>
                <a:lnTo>
                  <a:pt x="1453261" y="640334"/>
                </a:lnTo>
                <a:close/>
              </a:path>
              <a:path w="1515110" h="734694">
                <a:moveTo>
                  <a:pt x="1503045" y="714121"/>
                </a:moveTo>
                <a:lnTo>
                  <a:pt x="1492216" y="715028"/>
                </a:lnTo>
                <a:lnTo>
                  <a:pt x="1498345" y="724027"/>
                </a:lnTo>
                <a:lnTo>
                  <a:pt x="1503045" y="714121"/>
                </a:lnTo>
                <a:close/>
              </a:path>
              <a:path w="1515110" h="734694">
                <a:moveTo>
                  <a:pt x="1505280" y="714121"/>
                </a:moveTo>
                <a:lnTo>
                  <a:pt x="1503045" y="714121"/>
                </a:lnTo>
                <a:lnTo>
                  <a:pt x="1498345" y="724027"/>
                </a:lnTo>
                <a:lnTo>
                  <a:pt x="1501906" y="724027"/>
                </a:lnTo>
                <a:lnTo>
                  <a:pt x="1506346" y="714629"/>
                </a:lnTo>
                <a:lnTo>
                  <a:pt x="1505280" y="714121"/>
                </a:lnTo>
                <a:close/>
              </a:path>
              <a:path w="1515110" h="734694">
                <a:moveTo>
                  <a:pt x="5460" y="0"/>
                </a:moveTo>
                <a:lnTo>
                  <a:pt x="0" y="11430"/>
                </a:lnTo>
                <a:lnTo>
                  <a:pt x="1479665" y="716080"/>
                </a:lnTo>
                <a:lnTo>
                  <a:pt x="1492216" y="715028"/>
                </a:lnTo>
                <a:lnTo>
                  <a:pt x="1485030" y="704479"/>
                </a:lnTo>
                <a:lnTo>
                  <a:pt x="5460" y="0"/>
                </a:lnTo>
                <a:close/>
              </a:path>
              <a:path w="1515110" h="734694">
                <a:moveTo>
                  <a:pt x="1485030" y="704479"/>
                </a:moveTo>
                <a:lnTo>
                  <a:pt x="1492216" y="715028"/>
                </a:lnTo>
                <a:lnTo>
                  <a:pt x="1503045" y="714121"/>
                </a:lnTo>
                <a:lnTo>
                  <a:pt x="1505280" y="714121"/>
                </a:lnTo>
                <a:lnTo>
                  <a:pt x="1485030" y="7044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0011" y="3787266"/>
            <a:ext cx="1296670" cy="103505"/>
          </a:xfrm>
          <a:custGeom>
            <a:avLst/>
            <a:gdLst/>
            <a:ahLst/>
            <a:cxnLst/>
            <a:rect l="l" t="t" r="r" b="b"/>
            <a:pathLst>
              <a:path w="1296670" h="103504">
                <a:moveTo>
                  <a:pt x="1271052" y="51688"/>
                </a:moveTo>
                <a:lnTo>
                  <a:pt x="1201165" y="92455"/>
                </a:lnTo>
                <a:lnTo>
                  <a:pt x="1200150" y="96265"/>
                </a:lnTo>
                <a:lnTo>
                  <a:pt x="1203706" y="102361"/>
                </a:lnTo>
                <a:lnTo>
                  <a:pt x="1207515" y="103377"/>
                </a:lnTo>
                <a:lnTo>
                  <a:pt x="1285271" y="58038"/>
                </a:lnTo>
                <a:lnTo>
                  <a:pt x="1283589" y="58038"/>
                </a:lnTo>
                <a:lnTo>
                  <a:pt x="1283589" y="57149"/>
                </a:lnTo>
                <a:lnTo>
                  <a:pt x="1280414" y="57149"/>
                </a:lnTo>
                <a:lnTo>
                  <a:pt x="1271052" y="51688"/>
                </a:lnTo>
                <a:close/>
              </a:path>
              <a:path w="1296670" h="103504">
                <a:moveTo>
                  <a:pt x="1260166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1260166" y="58038"/>
                </a:lnTo>
                <a:lnTo>
                  <a:pt x="1271052" y="51688"/>
                </a:lnTo>
                <a:lnTo>
                  <a:pt x="1260166" y="45338"/>
                </a:lnTo>
                <a:close/>
              </a:path>
              <a:path w="1296670" h="103504">
                <a:moveTo>
                  <a:pt x="1285271" y="45338"/>
                </a:moveTo>
                <a:lnTo>
                  <a:pt x="1283589" y="45338"/>
                </a:lnTo>
                <a:lnTo>
                  <a:pt x="1283589" y="58038"/>
                </a:lnTo>
                <a:lnTo>
                  <a:pt x="1285271" y="58038"/>
                </a:lnTo>
                <a:lnTo>
                  <a:pt x="1296162" y="51688"/>
                </a:lnTo>
                <a:lnTo>
                  <a:pt x="1285271" y="45338"/>
                </a:lnTo>
                <a:close/>
              </a:path>
              <a:path w="1296670" h="103504">
                <a:moveTo>
                  <a:pt x="1280414" y="46227"/>
                </a:moveTo>
                <a:lnTo>
                  <a:pt x="1271052" y="51688"/>
                </a:lnTo>
                <a:lnTo>
                  <a:pt x="1280414" y="57149"/>
                </a:lnTo>
                <a:lnTo>
                  <a:pt x="1280414" y="46227"/>
                </a:lnTo>
                <a:close/>
              </a:path>
              <a:path w="1296670" h="103504">
                <a:moveTo>
                  <a:pt x="1283589" y="46227"/>
                </a:moveTo>
                <a:lnTo>
                  <a:pt x="1280414" y="46227"/>
                </a:lnTo>
                <a:lnTo>
                  <a:pt x="1280414" y="57149"/>
                </a:lnTo>
                <a:lnTo>
                  <a:pt x="1283589" y="57149"/>
                </a:lnTo>
                <a:lnTo>
                  <a:pt x="1283589" y="46227"/>
                </a:lnTo>
                <a:close/>
              </a:path>
              <a:path w="1296670" h="103504">
                <a:moveTo>
                  <a:pt x="1207515" y="0"/>
                </a:moveTo>
                <a:lnTo>
                  <a:pt x="1203706" y="1015"/>
                </a:lnTo>
                <a:lnTo>
                  <a:pt x="1200150" y="7111"/>
                </a:lnTo>
                <a:lnTo>
                  <a:pt x="1201165" y="10921"/>
                </a:lnTo>
                <a:lnTo>
                  <a:pt x="1271052" y="51688"/>
                </a:lnTo>
                <a:lnTo>
                  <a:pt x="1280414" y="46227"/>
                </a:lnTo>
                <a:lnTo>
                  <a:pt x="1283589" y="46227"/>
                </a:lnTo>
                <a:lnTo>
                  <a:pt x="1283589" y="45338"/>
                </a:lnTo>
                <a:lnTo>
                  <a:pt x="1285271" y="45338"/>
                </a:lnTo>
                <a:lnTo>
                  <a:pt x="120751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16583" y="4415028"/>
            <a:ext cx="1443990" cy="941705"/>
          </a:xfrm>
          <a:custGeom>
            <a:avLst/>
            <a:gdLst/>
            <a:ahLst/>
            <a:cxnLst/>
            <a:rect l="l" t="t" r="r" b="b"/>
            <a:pathLst>
              <a:path w="1443989" h="941704">
                <a:moveTo>
                  <a:pt x="1422435" y="13725"/>
                </a:moveTo>
                <a:lnTo>
                  <a:pt x="1409954" y="14319"/>
                </a:lnTo>
                <a:lnTo>
                  <a:pt x="0" y="930783"/>
                </a:lnTo>
                <a:lnTo>
                  <a:pt x="6857" y="941451"/>
                </a:lnTo>
                <a:lnTo>
                  <a:pt x="1416760" y="25020"/>
                </a:lnTo>
                <a:lnTo>
                  <a:pt x="1422435" y="13725"/>
                </a:lnTo>
                <a:close/>
              </a:path>
              <a:path w="1443989" h="941704">
                <a:moveTo>
                  <a:pt x="1442841" y="1524"/>
                </a:moveTo>
                <a:lnTo>
                  <a:pt x="1429639" y="1524"/>
                </a:lnTo>
                <a:lnTo>
                  <a:pt x="1436497" y="12192"/>
                </a:lnTo>
                <a:lnTo>
                  <a:pt x="1416760" y="25020"/>
                </a:lnTo>
                <a:lnTo>
                  <a:pt x="1387729" y="82804"/>
                </a:lnTo>
                <a:lnTo>
                  <a:pt x="1386078" y="85979"/>
                </a:lnTo>
                <a:lnTo>
                  <a:pt x="1387348" y="89789"/>
                </a:lnTo>
                <a:lnTo>
                  <a:pt x="1393698" y="92837"/>
                </a:lnTo>
                <a:lnTo>
                  <a:pt x="1397508" y="91694"/>
                </a:lnTo>
                <a:lnTo>
                  <a:pt x="1399031" y="88519"/>
                </a:lnTo>
                <a:lnTo>
                  <a:pt x="1442841" y="1524"/>
                </a:lnTo>
                <a:close/>
              </a:path>
              <a:path w="1443989" h="941704">
                <a:moveTo>
                  <a:pt x="1431190" y="3937"/>
                </a:moveTo>
                <a:lnTo>
                  <a:pt x="1427353" y="3937"/>
                </a:lnTo>
                <a:lnTo>
                  <a:pt x="1433322" y="13208"/>
                </a:lnTo>
                <a:lnTo>
                  <a:pt x="1422435" y="13725"/>
                </a:lnTo>
                <a:lnTo>
                  <a:pt x="1416760" y="25020"/>
                </a:lnTo>
                <a:lnTo>
                  <a:pt x="1436497" y="12192"/>
                </a:lnTo>
                <a:lnTo>
                  <a:pt x="1431190" y="3937"/>
                </a:lnTo>
                <a:close/>
              </a:path>
              <a:path w="1443989" h="941704">
                <a:moveTo>
                  <a:pt x="1443609" y="0"/>
                </a:moveTo>
                <a:lnTo>
                  <a:pt x="1344548" y="4826"/>
                </a:lnTo>
                <a:lnTo>
                  <a:pt x="1341119" y="4953"/>
                </a:lnTo>
                <a:lnTo>
                  <a:pt x="1338453" y="7874"/>
                </a:lnTo>
                <a:lnTo>
                  <a:pt x="1338706" y="14859"/>
                </a:lnTo>
                <a:lnTo>
                  <a:pt x="1341755" y="17653"/>
                </a:lnTo>
                <a:lnTo>
                  <a:pt x="1345184" y="17399"/>
                </a:lnTo>
                <a:lnTo>
                  <a:pt x="1409954" y="14319"/>
                </a:lnTo>
                <a:lnTo>
                  <a:pt x="1429639" y="1524"/>
                </a:lnTo>
                <a:lnTo>
                  <a:pt x="1442841" y="1524"/>
                </a:lnTo>
                <a:lnTo>
                  <a:pt x="1443609" y="0"/>
                </a:lnTo>
                <a:close/>
              </a:path>
              <a:path w="1443989" h="941704">
                <a:moveTo>
                  <a:pt x="1429639" y="1524"/>
                </a:moveTo>
                <a:lnTo>
                  <a:pt x="1409954" y="14319"/>
                </a:lnTo>
                <a:lnTo>
                  <a:pt x="1422435" y="13725"/>
                </a:lnTo>
                <a:lnTo>
                  <a:pt x="1427353" y="3937"/>
                </a:lnTo>
                <a:lnTo>
                  <a:pt x="1431190" y="3937"/>
                </a:lnTo>
                <a:lnTo>
                  <a:pt x="1429639" y="1524"/>
                </a:lnTo>
                <a:close/>
              </a:path>
              <a:path w="1443989" h="941704">
                <a:moveTo>
                  <a:pt x="1427353" y="3937"/>
                </a:moveTo>
                <a:lnTo>
                  <a:pt x="1422435" y="13725"/>
                </a:lnTo>
                <a:lnTo>
                  <a:pt x="1433322" y="13208"/>
                </a:lnTo>
                <a:lnTo>
                  <a:pt x="1427353" y="3937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324" y="2043683"/>
            <a:ext cx="2625852" cy="466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49300" y="1302258"/>
            <a:ext cx="7392034" cy="298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>
              <a:lnSpc>
                <a:spcPct val="100000"/>
              </a:lnSpc>
              <a:spcBef>
                <a:spcPts val="100"/>
              </a:spcBef>
              <a:tabLst>
                <a:tab pos="1748155" algn="l"/>
                <a:tab pos="3465195" algn="l"/>
              </a:tabLst>
            </a:pPr>
            <a:r>
              <a:rPr sz="1800" dirty="0">
                <a:latin typeface="Arial"/>
                <a:cs typeface="Arial"/>
              </a:rPr>
              <a:t>Мы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сами	</a:t>
            </a:r>
            <a:r>
              <a:rPr sz="1800" dirty="0">
                <a:latin typeface="Arial"/>
                <a:cs typeface="Arial"/>
              </a:rPr>
              <a:t>Мы</a:t>
            </a:r>
            <a:r>
              <a:rPr sz="1800" spc="-10" dirty="0">
                <a:latin typeface="Arial"/>
                <a:cs typeface="Arial"/>
              </a:rPr>
              <a:t> вместе	Деятельность </a:t>
            </a:r>
            <a:r>
              <a:rPr sz="1800" dirty="0">
                <a:latin typeface="Arial"/>
                <a:cs typeface="Arial"/>
              </a:rPr>
              <a:t>в </a:t>
            </a:r>
            <a:r>
              <a:rPr sz="1800" spc="-5" dirty="0">
                <a:latin typeface="Arial"/>
                <a:cs typeface="Arial"/>
              </a:rPr>
              <a:t>режимных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моментах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383540">
              <a:lnSpc>
                <a:spcPct val="100000"/>
              </a:lnSpc>
            </a:pPr>
            <a:r>
              <a:rPr sz="1800" spc="-5" dirty="0">
                <a:solidFill>
                  <a:srgbClr val="001F5F"/>
                </a:solidFill>
                <a:latin typeface="Arial"/>
                <a:cs typeface="Arial"/>
              </a:rPr>
              <a:t>Прогулка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R="353060" algn="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Arial"/>
                <a:cs typeface="Arial"/>
              </a:rPr>
              <a:t>36%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35" dirty="0">
                <a:solidFill>
                  <a:srgbClr val="001F5F"/>
                </a:solidFill>
                <a:latin typeface="Arial"/>
                <a:cs typeface="Arial"/>
              </a:rPr>
              <a:t>СБТ</a:t>
            </a:r>
            <a:endParaRPr sz="1800">
              <a:latin typeface="Arial"/>
              <a:cs typeface="Arial"/>
            </a:endParaRPr>
          </a:p>
          <a:p>
            <a:pPr marR="1915160" algn="ctr">
              <a:lnSpc>
                <a:spcPct val="100000"/>
              </a:lnSpc>
              <a:spcBef>
                <a:spcPts val="595"/>
              </a:spcBef>
            </a:pPr>
            <a:r>
              <a:rPr sz="1800" spc="-10" dirty="0">
                <a:latin typeface="Arial"/>
                <a:cs typeface="Arial"/>
              </a:rPr>
              <a:t>55%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3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3504"/>
            <a:ext cx="9144000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0444" rIns="0" bIns="0" rtlCol="0">
            <a:spAutoFit/>
          </a:bodyPr>
          <a:lstStyle/>
          <a:p>
            <a:pPr marL="1524000" marR="5080" indent="-807085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Для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чего </a:t>
            </a:r>
            <a:r>
              <a:rPr sz="2400" b="1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мы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учим разным видам деятельности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совместной 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образовательной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деятельности («Мы</a:t>
            </a:r>
            <a:r>
              <a:rPr sz="2400" b="1" spc="-9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вместе»)?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48228" y="4728971"/>
            <a:ext cx="2133600" cy="1577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0720" y="4547615"/>
            <a:ext cx="2694431" cy="1758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20128" y="2752344"/>
            <a:ext cx="1700783" cy="17205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9827" y="4655820"/>
            <a:ext cx="2124456" cy="1508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67" y="2997707"/>
            <a:ext cx="2389632" cy="17556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00935" y="2981960"/>
            <a:ext cx="645160" cy="379095"/>
          </a:xfrm>
          <a:custGeom>
            <a:avLst/>
            <a:gdLst/>
            <a:ahLst/>
            <a:cxnLst/>
            <a:rect l="l" t="t" r="r" b="b"/>
            <a:pathLst>
              <a:path w="645160" h="379095">
                <a:moveTo>
                  <a:pt x="101899" y="224682"/>
                </a:moveTo>
                <a:lnTo>
                  <a:pt x="94599" y="225170"/>
                </a:lnTo>
                <a:lnTo>
                  <a:pt x="88036" y="228326"/>
                </a:lnTo>
                <a:lnTo>
                  <a:pt x="83057" y="233934"/>
                </a:lnTo>
                <a:lnTo>
                  <a:pt x="0" y="376554"/>
                </a:lnTo>
                <a:lnTo>
                  <a:pt x="164972" y="378587"/>
                </a:lnTo>
                <a:lnTo>
                  <a:pt x="172418" y="377186"/>
                </a:lnTo>
                <a:lnTo>
                  <a:pt x="176490" y="374523"/>
                </a:lnTo>
                <a:lnTo>
                  <a:pt x="42290" y="374523"/>
                </a:lnTo>
                <a:lnTo>
                  <a:pt x="23494" y="341375"/>
                </a:lnTo>
                <a:lnTo>
                  <a:pt x="84835" y="306612"/>
                </a:lnTo>
                <a:lnTo>
                  <a:pt x="115950" y="253111"/>
                </a:lnTo>
                <a:lnTo>
                  <a:pt x="118397" y="245989"/>
                </a:lnTo>
                <a:lnTo>
                  <a:pt x="117903" y="238712"/>
                </a:lnTo>
                <a:lnTo>
                  <a:pt x="114718" y="232126"/>
                </a:lnTo>
                <a:lnTo>
                  <a:pt x="109092" y="227075"/>
                </a:lnTo>
                <a:lnTo>
                  <a:pt x="101899" y="224682"/>
                </a:lnTo>
                <a:close/>
              </a:path>
              <a:path w="645160" h="379095">
                <a:moveTo>
                  <a:pt x="84835" y="306612"/>
                </a:moveTo>
                <a:lnTo>
                  <a:pt x="23494" y="341375"/>
                </a:lnTo>
                <a:lnTo>
                  <a:pt x="42290" y="374523"/>
                </a:lnTo>
                <a:lnTo>
                  <a:pt x="54611" y="367538"/>
                </a:lnTo>
                <a:lnTo>
                  <a:pt x="49402" y="367538"/>
                </a:lnTo>
                <a:lnTo>
                  <a:pt x="33146" y="338963"/>
                </a:lnTo>
                <a:lnTo>
                  <a:pt x="66021" y="338963"/>
                </a:lnTo>
                <a:lnTo>
                  <a:pt x="84835" y="306612"/>
                </a:lnTo>
                <a:close/>
              </a:path>
              <a:path w="645160" h="379095">
                <a:moveTo>
                  <a:pt x="103582" y="339774"/>
                </a:moveTo>
                <a:lnTo>
                  <a:pt x="42290" y="374523"/>
                </a:lnTo>
                <a:lnTo>
                  <a:pt x="176490" y="374523"/>
                </a:lnTo>
                <a:lnTo>
                  <a:pt x="178530" y="373189"/>
                </a:lnTo>
                <a:lnTo>
                  <a:pt x="182689" y="367192"/>
                </a:lnTo>
                <a:lnTo>
                  <a:pt x="184276" y="359790"/>
                </a:lnTo>
                <a:lnTo>
                  <a:pt x="182876" y="352345"/>
                </a:lnTo>
                <a:lnTo>
                  <a:pt x="178879" y="346233"/>
                </a:lnTo>
                <a:lnTo>
                  <a:pt x="172882" y="342074"/>
                </a:lnTo>
                <a:lnTo>
                  <a:pt x="165481" y="340487"/>
                </a:lnTo>
                <a:lnTo>
                  <a:pt x="103582" y="339774"/>
                </a:lnTo>
                <a:close/>
              </a:path>
              <a:path w="645160" h="379095">
                <a:moveTo>
                  <a:pt x="33146" y="338963"/>
                </a:moveTo>
                <a:lnTo>
                  <a:pt x="49402" y="367538"/>
                </a:lnTo>
                <a:lnTo>
                  <a:pt x="65802" y="339339"/>
                </a:lnTo>
                <a:lnTo>
                  <a:pt x="33146" y="338963"/>
                </a:lnTo>
                <a:close/>
              </a:path>
              <a:path w="645160" h="379095">
                <a:moveTo>
                  <a:pt x="65802" y="339339"/>
                </a:moveTo>
                <a:lnTo>
                  <a:pt x="49402" y="367538"/>
                </a:lnTo>
                <a:lnTo>
                  <a:pt x="54611" y="367538"/>
                </a:lnTo>
                <a:lnTo>
                  <a:pt x="103582" y="339774"/>
                </a:lnTo>
                <a:lnTo>
                  <a:pt x="65802" y="339339"/>
                </a:lnTo>
                <a:close/>
              </a:path>
              <a:path w="645160" h="379095">
                <a:moveTo>
                  <a:pt x="625856" y="0"/>
                </a:moveTo>
                <a:lnTo>
                  <a:pt x="84835" y="306612"/>
                </a:lnTo>
                <a:lnTo>
                  <a:pt x="65802" y="339339"/>
                </a:lnTo>
                <a:lnTo>
                  <a:pt x="103582" y="339774"/>
                </a:lnTo>
                <a:lnTo>
                  <a:pt x="644651" y="33019"/>
                </a:lnTo>
                <a:lnTo>
                  <a:pt x="625856" y="0"/>
                </a:lnTo>
                <a:close/>
              </a:path>
              <a:path w="645160" h="379095">
                <a:moveTo>
                  <a:pt x="66021" y="338963"/>
                </a:moveTo>
                <a:lnTo>
                  <a:pt x="33146" y="338963"/>
                </a:lnTo>
                <a:lnTo>
                  <a:pt x="65802" y="339339"/>
                </a:lnTo>
                <a:lnTo>
                  <a:pt x="66021" y="3389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5679" y="3613277"/>
            <a:ext cx="548005" cy="1043305"/>
          </a:xfrm>
          <a:custGeom>
            <a:avLst/>
            <a:gdLst/>
            <a:ahLst/>
            <a:cxnLst/>
            <a:rect l="l" t="t" r="r" b="b"/>
            <a:pathLst>
              <a:path w="548004" h="1043304">
                <a:moveTo>
                  <a:pt x="17779" y="858266"/>
                </a:moveTo>
                <a:lnTo>
                  <a:pt x="10519" y="860206"/>
                </a:lnTo>
                <a:lnTo>
                  <a:pt x="4746" y="864647"/>
                </a:lnTo>
                <a:lnTo>
                  <a:pt x="1045" y="870946"/>
                </a:lnTo>
                <a:lnTo>
                  <a:pt x="0" y="878459"/>
                </a:lnTo>
                <a:lnTo>
                  <a:pt x="10287" y="1043178"/>
                </a:lnTo>
                <a:lnTo>
                  <a:pt x="49105" y="1017905"/>
                </a:lnTo>
                <a:lnTo>
                  <a:pt x="44195" y="1017905"/>
                </a:lnTo>
                <a:lnTo>
                  <a:pt x="10159" y="1000760"/>
                </a:lnTo>
                <a:lnTo>
                  <a:pt x="41827" y="937791"/>
                </a:lnTo>
                <a:lnTo>
                  <a:pt x="37972" y="876173"/>
                </a:lnTo>
                <a:lnTo>
                  <a:pt x="36032" y="868838"/>
                </a:lnTo>
                <a:lnTo>
                  <a:pt x="31591" y="863028"/>
                </a:lnTo>
                <a:lnTo>
                  <a:pt x="25292" y="859313"/>
                </a:lnTo>
                <a:lnTo>
                  <a:pt x="17779" y="858266"/>
                </a:lnTo>
                <a:close/>
              </a:path>
              <a:path w="548004" h="1043304">
                <a:moveTo>
                  <a:pt x="41827" y="937791"/>
                </a:moveTo>
                <a:lnTo>
                  <a:pt x="10159" y="1000760"/>
                </a:lnTo>
                <a:lnTo>
                  <a:pt x="44195" y="1017905"/>
                </a:lnTo>
                <a:lnTo>
                  <a:pt x="49113" y="1008126"/>
                </a:lnTo>
                <a:lnTo>
                  <a:pt x="46227" y="1008126"/>
                </a:lnTo>
                <a:lnTo>
                  <a:pt x="16890" y="993394"/>
                </a:lnTo>
                <a:lnTo>
                  <a:pt x="44194" y="975629"/>
                </a:lnTo>
                <a:lnTo>
                  <a:pt x="41827" y="937791"/>
                </a:lnTo>
                <a:close/>
              </a:path>
              <a:path w="548004" h="1043304">
                <a:moveTo>
                  <a:pt x="134764" y="918469"/>
                </a:moveTo>
                <a:lnTo>
                  <a:pt x="127762" y="921258"/>
                </a:lnTo>
                <a:lnTo>
                  <a:pt x="75792" y="955070"/>
                </a:lnTo>
                <a:lnTo>
                  <a:pt x="44195" y="1017905"/>
                </a:lnTo>
                <a:lnTo>
                  <a:pt x="49105" y="1017905"/>
                </a:lnTo>
                <a:lnTo>
                  <a:pt x="148589" y="953135"/>
                </a:lnTo>
                <a:lnTo>
                  <a:pt x="153963" y="947848"/>
                </a:lnTo>
                <a:lnTo>
                  <a:pt x="156813" y="941133"/>
                </a:lnTo>
                <a:lnTo>
                  <a:pt x="156948" y="933846"/>
                </a:lnTo>
                <a:lnTo>
                  <a:pt x="154177" y="926846"/>
                </a:lnTo>
                <a:lnTo>
                  <a:pt x="148818" y="921418"/>
                </a:lnTo>
                <a:lnTo>
                  <a:pt x="142065" y="918575"/>
                </a:lnTo>
                <a:lnTo>
                  <a:pt x="134764" y="918469"/>
                </a:lnTo>
                <a:close/>
              </a:path>
              <a:path w="548004" h="1043304">
                <a:moveTo>
                  <a:pt x="44194" y="975629"/>
                </a:moveTo>
                <a:lnTo>
                  <a:pt x="16890" y="993394"/>
                </a:lnTo>
                <a:lnTo>
                  <a:pt x="46227" y="1008126"/>
                </a:lnTo>
                <a:lnTo>
                  <a:pt x="44194" y="975629"/>
                </a:lnTo>
                <a:close/>
              </a:path>
              <a:path w="548004" h="1043304">
                <a:moveTo>
                  <a:pt x="75792" y="955070"/>
                </a:moveTo>
                <a:lnTo>
                  <a:pt x="44194" y="975629"/>
                </a:lnTo>
                <a:lnTo>
                  <a:pt x="46227" y="1008126"/>
                </a:lnTo>
                <a:lnTo>
                  <a:pt x="49113" y="1008126"/>
                </a:lnTo>
                <a:lnTo>
                  <a:pt x="75792" y="955070"/>
                </a:lnTo>
                <a:close/>
              </a:path>
              <a:path w="548004" h="1043304">
                <a:moveTo>
                  <a:pt x="513460" y="0"/>
                </a:moveTo>
                <a:lnTo>
                  <a:pt x="41827" y="937791"/>
                </a:lnTo>
                <a:lnTo>
                  <a:pt x="44194" y="975629"/>
                </a:lnTo>
                <a:lnTo>
                  <a:pt x="75792" y="955070"/>
                </a:lnTo>
                <a:lnTo>
                  <a:pt x="547496" y="17018"/>
                </a:lnTo>
                <a:lnTo>
                  <a:pt x="513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7203" y="3694938"/>
            <a:ext cx="171450" cy="1057910"/>
          </a:xfrm>
          <a:custGeom>
            <a:avLst/>
            <a:gdLst/>
            <a:ahLst/>
            <a:cxnLst/>
            <a:rect l="l" t="t" r="r" b="b"/>
            <a:pathLst>
              <a:path w="171450" h="1057910">
                <a:moveTo>
                  <a:pt x="16446" y="886916"/>
                </a:moveTo>
                <a:lnTo>
                  <a:pt x="9251" y="889381"/>
                </a:lnTo>
                <a:lnTo>
                  <a:pt x="3643" y="894431"/>
                </a:lnTo>
                <a:lnTo>
                  <a:pt x="488" y="901017"/>
                </a:lnTo>
                <a:lnTo>
                  <a:pt x="0" y="908294"/>
                </a:lnTo>
                <a:lnTo>
                  <a:pt x="2393" y="915416"/>
                </a:lnTo>
                <a:lnTo>
                  <a:pt x="85578" y="1057910"/>
                </a:lnTo>
                <a:lnTo>
                  <a:pt x="107597" y="1020191"/>
                </a:lnTo>
                <a:lnTo>
                  <a:pt x="66528" y="1020191"/>
                </a:lnTo>
                <a:lnTo>
                  <a:pt x="66528" y="949579"/>
                </a:lnTo>
                <a:lnTo>
                  <a:pt x="35413" y="896238"/>
                </a:lnTo>
                <a:lnTo>
                  <a:pt x="30360" y="890559"/>
                </a:lnTo>
                <a:lnTo>
                  <a:pt x="23760" y="887380"/>
                </a:lnTo>
                <a:lnTo>
                  <a:pt x="16446" y="886916"/>
                </a:lnTo>
                <a:close/>
              </a:path>
              <a:path w="171450" h="1057910">
                <a:moveTo>
                  <a:pt x="66528" y="949579"/>
                </a:moveTo>
                <a:lnTo>
                  <a:pt x="66528" y="1020191"/>
                </a:lnTo>
                <a:lnTo>
                  <a:pt x="104628" y="1020191"/>
                </a:lnTo>
                <a:lnTo>
                  <a:pt x="104628" y="1010538"/>
                </a:lnTo>
                <a:lnTo>
                  <a:pt x="69068" y="1010538"/>
                </a:lnTo>
                <a:lnTo>
                  <a:pt x="85578" y="982236"/>
                </a:lnTo>
                <a:lnTo>
                  <a:pt x="66528" y="949579"/>
                </a:lnTo>
                <a:close/>
              </a:path>
              <a:path w="171450" h="1057910">
                <a:moveTo>
                  <a:pt x="154709" y="886916"/>
                </a:moveTo>
                <a:lnTo>
                  <a:pt x="147395" y="887380"/>
                </a:lnTo>
                <a:lnTo>
                  <a:pt x="140795" y="890559"/>
                </a:lnTo>
                <a:lnTo>
                  <a:pt x="135743" y="896238"/>
                </a:lnTo>
                <a:lnTo>
                  <a:pt x="104628" y="949579"/>
                </a:lnTo>
                <a:lnTo>
                  <a:pt x="104628" y="1020191"/>
                </a:lnTo>
                <a:lnTo>
                  <a:pt x="107597" y="1020191"/>
                </a:lnTo>
                <a:lnTo>
                  <a:pt x="168763" y="915416"/>
                </a:lnTo>
                <a:lnTo>
                  <a:pt x="171156" y="908294"/>
                </a:lnTo>
                <a:lnTo>
                  <a:pt x="170668" y="901017"/>
                </a:lnTo>
                <a:lnTo>
                  <a:pt x="167512" y="894431"/>
                </a:lnTo>
                <a:lnTo>
                  <a:pt x="161905" y="889381"/>
                </a:lnTo>
                <a:lnTo>
                  <a:pt x="154709" y="886916"/>
                </a:lnTo>
                <a:close/>
              </a:path>
              <a:path w="171450" h="1057910">
                <a:moveTo>
                  <a:pt x="85578" y="982236"/>
                </a:moveTo>
                <a:lnTo>
                  <a:pt x="69068" y="1010538"/>
                </a:lnTo>
                <a:lnTo>
                  <a:pt x="102088" y="1010538"/>
                </a:lnTo>
                <a:lnTo>
                  <a:pt x="85578" y="982236"/>
                </a:lnTo>
                <a:close/>
              </a:path>
              <a:path w="171450" h="1057910">
                <a:moveTo>
                  <a:pt x="104628" y="949579"/>
                </a:moveTo>
                <a:lnTo>
                  <a:pt x="85578" y="982236"/>
                </a:lnTo>
                <a:lnTo>
                  <a:pt x="102088" y="1010538"/>
                </a:lnTo>
                <a:lnTo>
                  <a:pt x="104628" y="1010538"/>
                </a:lnTo>
                <a:lnTo>
                  <a:pt x="104628" y="949579"/>
                </a:lnTo>
                <a:close/>
              </a:path>
              <a:path w="171450" h="1057910">
                <a:moveTo>
                  <a:pt x="104628" y="0"/>
                </a:moveTo>
                <a:lnTo>
                  <a:pt x="66528" y="0"/>
                </a:lnTo>
                <a:lnTo>
                  <a:pt x="66528" y="949579"/>
                </a:lnTo>
                <a:lnTo>
                  <a:pt x="85578" y="982236"/>
                </a:lnTo>
                <a:lnTo>
                  <a:pt x="104628" y="949579"/>
                </a:lnTo>
                <a:lnTo>
                  <a:pt x="1046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70600" y="3610609"/>
            <a:ext cx="631190" cy="864235"/>
          </a:xfrm>
          <a:custGeom>
            <a:avLst/>
            <a:gdLst/>
            <a:ahLst/>
            <a:cxnLst/>
            <a:rect l="l" t="t" r="r" b="b"/>
            <a:pathLst>
              <a:path w="631190" h="864235">
                <a:moveTo>
                  <a:pt x="488467" y="760910"/>
                </a:moveTo>
                <a:lnTo>
                  <a:pt x="481282" y="762206"/>
                </a:lnTo>
                <a:lnTo>
                  <a:pt x="475073" y="766097"/>
                </a:lnTo>
                <a:lnTo>
                  <a:pt x="470661" y="772287"/>
                </a:lnTo>
                <a:lnTo>
                  <a:pt x="469064" y="779625"/>
                </a:lnTo>
                <a:lnTo>
                  <a:pt x="470360" y="786796"/>
                </a:lnTo>
                <a:lnTo>
                  <a:pt x="474251" y="792968"/>
                </a:lnTo>
                <a:lnTo>
                  <a:pt x="480441" y="797306"/>
                </a:lnTo>
                <a:lnTo>
                  <a:pt x="631190" y="864234"/>
                </a:lnTo>
                <a:lnTo>
                  <a:pt x="629296" y="844803"/>
                </a:lnTo>
                <a:lnTo>
                  <a:pt x="593598" y="844803"/>
                </a:lnTo>
                <a:lnTo>
                  <a:pt x="552298" y="787581"/>
                </a:lnTo>
                <a:lnTo>
                  <a:pt x="495807" y="762507"/>
                </a:lnTo>
                <a:lnTo>
                  <a:pt x="488467" y="760910"/>
                </a:lnTo>
                <a:close/>
              </a:path>
              <a:path w="631190" h="864235">
                <a:moveTo>
                  <a:pt x="552298" y="787581"/>
                </a:moveTo>
                <a:lnTo>
                  <a:pt x="593598" y="844803"/>
                </a:lnTo>
                <a:lnTo>
                  <a:pt x="606627" y="835406"/>
                </a:lnTo>
                <a:lnTo>
                  <a:pt x="590169" y="835406"/>
                </a:lnTo>
                <a:lnTo>
                  <a:pt x="587011" y="802989"/>
                </a:lnTo>
                <a:lnTo>
                  <a:pt x="552298" y="787581"/>
                </a:lnTo>
                <a:close/>
              </a:path>
              <a:path w="631190" h="864235">
                <a:moveTo>
                  <a:pt x="594359" y="683006"/>
                </a:moveTo>
                <a:lnTo>
                  <a:pt x="587164" y="685204"/>
                </a:lnTo>
                <a:lnTo>
                  <a:pt x="581564" y="689832"/>
                </a:lnTo>
                <a:lnTo>
                  <a:pt x="578107" y="696221"/>
                </a:lnTo>
                <a:lnTo>
                  <a:pt x="577342" y="703707"/>
                </a:lnTo>
                <a:lnTo>
                  <a:pt x="583341" y="765306"/>
                </a:lnTo>
                <a:lnTo>
                  <a:pt x="624585" y="822451"/>
                </a:lnTo>
                <a:lnTo>
                  <a:pt x="593598" y="844803"/>
                </a:lnTo>
                <a:lnTo>
                  <a:pt x="629296" y="844803"/>
                </a:lnTo>
                <a:lnTo>
                  <a:pt x="615188" y="700023"/>
                </a:lnTo>
                <a:lnTo>
                  <a:pt x="612987" y="692828"/>
                </a:lnTo>
                <a:lnTo>
                  <a:pt x="608345" y="687228"/>
                </a:lnTo>
                <a:lnTo>
                  <a:pt x="601918" y="683771"/>
                </a:lnTo>
                <a:lnTo>
                  <a:pt x="594359" y="683006"/>
                </a:lnTo>
                <a:close/>
              </a:path>
              <a:path w="631190" h="864235">
                <a:moveTo>
                  <a:pt x="587011" y="802989"/>
                </a:moveTo>
                <a:lnTo>
                  <a:pt x="590169" y="835406"/>
                </a:lnTo>
                <a:lnTo>
                  <a:pt x="616839" y="816228"/>
                </a:lnTo>
                <a:lnTo>
                  <a:pt x="587011" y="802989"/>
                </a:lnTo>
                <a:close/>
              </a:path>
              <a:path w="631190" h="864235">
                <a:moveTo>
                  <a:pt x="583341" y="765306"/>
                </a:moveTo>
                <a:lnTo>
                  <a:pt x="587011" y="802989"/>
                </a:lnTo>
                <a:lnTo>
                  <a:pt x="616839" y="816228"/>
                </a:lnTo>
                <a:lnTo>
                  <a:pt x="590169" y="835406"/>
                </a:lnTo>
                <a:lnTo>
                  <a:pt x="606627" y="835406"/>
                </a:lnTo>
                <a:lnTo>
                  <a:pt x="624585" y="822451"/>
                </a:lnTo>
                <a:lnTo>
                  <a:pt x="583341" y="765306"/>
                </a:lnTo>
                <a:close/>
              </a:path>
              <a:path w="631190" h="864235">
                <a:moveTo>
                  <a:pt x="30987" y="0"/>
                </a:moveTo>
                <a:lnTo>
                  <a:pt x="0" y="22351"/>
                </a:lnTo>
                <a:lnTo>
                  <a:pt x="552298" y="787581"/>
                </a:lnTo>
                <a:lnTo>
                  <a:pt x="587011" y="802989"/>
                </a:lnTo>
                <a:lnTo>
                  <a:pt x="583341" y="765306"/>
                </a:lnTo>
                <a:lnTo>
                  <a:pt x="309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85052" y="3028823"/>
            <a:ext cx="692785" cy="384175"/>
          </a:xfrm>
          <a:custGeom>
            <a:avLst/>
            <a:gdLst/>
            <a:ahLst/>
            <a:cxnLst/>
            <a:rect l="l" t="t" r="r" b="b"/>
            <a:pathLst>
              <a:path w="692784" h="384175">
                <a:moveTo>
                  <a:pt x="588108" y="343397"/>
                </a:moveTo>
                <a:lnTo>
                  <a:pt x="526161" y="346075"/>
                </a:lnTo>
                <a:lnTo>
                  <a:pt x="508000" y="365887"/>
                </a:lnTo>
                <a:lnTo>
                  <a:pt x="509774" y="373245"/>
                </a:lnTo>
                <a:lnTo>
                  <a:pt x="514095" y="379126"/>
                </a:lnTo>
                <a:lnTo>
                  <a:pt x="520322" y="382960"/>
                </a:lnTo>
                <a:lnTo>
                  <a:pt x="527812" y="384175"/>
                </a:lnTo>
                <a:lnTo>
                  <a:pt x="692657" y="376936"/>
                </a:lnTo>
                <a:lnTo>
                  <a:pt x="692182" y="376174"/>
                </a:lnTo>
                <a:lnTo>
                  <a:pt x="650367" y="376174"/>
                </a:lnTo>
                <a:lnTo>
                  <a:pt x="588108" y="343397"/>
                </a:lnTo>
                <a:close/>
              </a:path>
              <a:path w="692784" h="384175">
                <a:moveTo>
                  <a:pt x="625752" y="341769"/>
                </a:moveTo>
                <a:lnTo>
                  <a:pt x="588108" y="343397"/>
                </a:lnTo>
                <a:lnTo>
                  <a:pt x="650367" y="376174"/>
                </a:lnTo>
                <a:lnTo>
                  <a:pt x="653923" y="369442"/>
                </a:lnTo>
                <a:lnTo>
                  <a:pt x="643001" y="369442"/>
                </a:lnTo>
                <a:lnTo>
                  <a:pt x="625752" y="341769"/>
                </a:lnTo>
                <a:close/>
              </a:path>
              <a:path w="692784" h="384175">
                <a:moveTo>
                  <a:pt x="586118" y="228284"/>
                </a:moveTo>
                <a:lnTo>
                  <a:pt x="578993" y="230886"/>
                </a:lnTo>
                <a:lnTo>
                  <a:pt x="573524" y="236100"/>
                </a:lnTo>
                <a:lnTo>
                  <a:pt x="570579" y="242792"/>
                </a:lnTo>
                <a:lnTo>
                  <a:pt x="570349" y="250102"/>
                </a:lnTo>
                <a:lnTo>
                  <a:pt x="573024" y="257175"/>
                </a:lnTo>
                <a:lnTo>
                  <a:pt x="605729" y="309646"/>
                </a:lnTo>
                <a:lnTo>
                  <a:pt x="668147" y="342518"/>
                </a:lnTo>
                <a:lnTo>
                  <a:pt x="650367" y="376174"/>
                </a:lnTo>
                <a:lnTo>
                  <a:pt x="692182" y="376174"/>
                </a:lnTo>
                <a:lnTo>
                  <a:pt x="605281" y="236981"/>
                </a:lnTo>
                <a:lnTo>
                  <a:pt x="600084" y="231511"/>
                </a:lnTo>
                <a:lnTo>
                  <a:pt x="593423" y="228552"/>
                </a:lnTo>
                <a:lnTo>
                  <a:pt x="586118" y="228284"/>
                </a:lnTo>
                <a:close/>
              </a:path>
              <a:path w="692784" h="384175">
                <a:moveTo>
                  <a:pt x="658368" y="340360"/>
                </a:moveTo>
                <a:lnTo>
                  <a:pt x="625752" y="341769"/>
                </a:lnTo>
                <a:lnTo>
                  <a:pt x="643001" y="369442"/>
                </a:lnTo>
                <a:lnTo>
                  <a:pt x="658368" y="340360"/>
                </a:lnTo>
                <a:close/>
              </a:path>
              <a:path w="692784" h="384175">
                <a:moveTo>
                  <a:pt x="664047" y="340360"/>
                </a:moveTo>
                <a:lnTo>
                  <a:pt x="658368" y="340360"/>
                </a:lnTo>
                <a:lnTo>
                  <a:pt x="643001" y="369442"/>
                </a:lnTo>
                <a:lnTo>
                  <a:pt x="653923" y="369442"/>
                </a:lnTo>
                <a:lnTo>
                  <a:pt x="668147" y="342518"/>
                </a:lnTo>
                <a:lnTo>
                  <a:pt x="664047" y="340360"/>
                </a:lnTo>
                <a:close/>
              </a:path>
              <a:path w="692784" h="384175">
                <a:moveTo>
                  <a:pt x="17780" y="0"/>
                </a:moveTo>
                <a:lnTo>
                  <a:pt x="0" y="33781"/>
                </a:lnTo>
                <a:lnTo>
                  <a:pt x="588108" y="343397"/>
                </a:lnTo>
                <a:lnTo>
                  <a:pt x="625752" y="341769"/>
                </a:lnTo>
                <a:lnTo>
                  <a:pt x="605729" y="309646"/>
                </a:lnTo>
                <a:lnTo>
                  <a:pt x="17780" y="0"/>
                </a:lnTo>
                <a:close/>
              </a:path>
              <a:path w="692784" h="384175">
                <a:moveTo>
                  <a:pt x="605729" y="309646"/>
                </a:moveTo>
                <a:lnTo>
                  <a:pt x="625752" y="341769"/>
                </a:lnTo>
                <a:lnTo>
                  <a:pt x="658368" y="340360"/>
                </a:lnTo>
                <a:lnTo>
                  <a:pt x="664047" y="340360"/>
                </a:lnTo>
                <a:lnTo>
                  <a:pt x="605729" y="30964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52572" y="1426463"/>
            <a:ext cx="3358896" cy="227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5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48228" y="4728971"/>
            <a:ext cx="2133600" cy="1577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60720" y="4547615"/>
            <a:ext cx="2694431" cy="1758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0128" y="2752344"/>
            <a:ext cx="1700783" cy="1720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827" y="4655820"/>
            <a:ext cx="2124456" cy="15087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7" y="2997707"/>
            <a:ext cx="2389632" cy="1755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00935" y="2981960"/>
            <a:ext cx="645160" cy="379095"/>
          </a:xfrm>
          <a:custGeom>
            <a:avLst/>
            <a:gdLst/>
            <a:ahLst/>
            <a:cxnLst/>
            <a:rect l="l" t="t" r="r" b="b"/>
            <a:pathLst>
              <a:path w="645160" h="379095">
                <a:moveTo>
                  <a:pt x="101899" y="224682"/>
                </a:moveTo>
                <a:lnTo>
                  <a:pt x="94599" y="225170"/>
                </a:lnTo>
                <a:lnTo>
                  <a:pt x="88036" y="228326"/>
                </a:lnTo>
                <a:lnTo>
                  <a:pt x="83057" y="233934"/>
                </a:lnTo>
                <a:lnTo>
                  <a:pt x="0" y="376554"/>
                </a:lnTo>
                <a:lnTo>
                  <a:pt x="164972" y="378587"/>
                </a:lnTo>
                <a:lnTo>
                  <a:pt x="172418" y="377186"/>
                </a:lnTo>
                <a:lnTo>
                  <a:pt x="176490" y="374523"/>
                </a:lnTo>
                <a:lnTo>
                  <a:pt x="42290" y="374523"/>
                </a:lnTo>
                <a:lnTo>
                  <a:pt x="23494" y="341375"/>
                </a:lnTo>
                <a:lnTo>
                  <a:pt x="84835" y="306612"/>
                </a:lnTo>
                <a:lnTo>
                  <a:pt x="115950" y="253111"/>
                </a:lnTo>
                <a:lnTo>
                  <a:pt x="118397" y="245989"/>
                </a:lnTo>
                <a:lnTo>
                  <a:pt x="117903" y="238712"/>
                </a:lnTo>
                <a:lnTo>
                  <a:pt x="114718" y="232126"/>
                </a:lnTo>
                <a:lnTo>
                  <a:pt x="109092" y="227075"/>
                </a:lnTo>
                <a:lnTo>
                  <a:pt x="101899" y="224682"/>
                </a:lnTo>
                <a:close/>
              </a:path>
              <a:path w="645160" h="379095">
                <a:moveTo>
                  <a:pt x="84835" y="306612"/>
                </a:moveTo>
                <a:lnTo>
                  <a:pt x="23494" y="341375"/>
                </a:lnTo>
                <a:lnTo>
                  <a:pt x="42290" y="374523"/>
                </a:lnTo>
                <a:lnTo>
                  <a:pt x="54611" y="367538"/>
                </a:lnTo>
                <a:lnTo>
                  <a:pt x="49402" y="367538"/>
                </a:lnTo>
                <a:lnTo>
                  <a:pt x="33146" y="338963"/>
                </a:lnTo>
                <a:lnTo>
                  <a:pt x="66021" y="338963"/>
                </a:lnTo>
                <a:lnTo>
                  <a:pt x="84835" y="306612"/>
                </a:lnTo>
                <a:close/>
              </a:path>
              <a:path w="645160" h="379095">
                <a:moveTo>
                  <a:pt x="103582" y="339774"/>
                </a:moveTo>
                <a:lnTo>
                  <a:pt x="42290" y="374523"/>
                </a:lnTo>
                <a:lnTo>
                  <a:pt x="176490" y="374523"/>
                </a:lnTo>
                <a:lnTo>
                  <a:pt x="178530" y="373189"/>
                </a:lnTo>
                <a:lnTo>
                  <a:pt x="182689" y="367192"/>
                </a:lnTo>
                <a:lnTo>
                  <a:pt x="184276" y="359790"/>
                </a:lnTo>
                <a:lnTo>
                  <a:pt x="182876" y="352345"/>
                </a:lnTo>
                <a:lnTo>
                  <a:pt x="178879" y="346233"/>
                </a:lnTo>
                <a:lnTo>
                  <a:pt x="172882" y="342074"/>
                </a:lnTo>
                <a:lnTo>
                  <a:pt x="165481" y="340487"/>
                </a:lnTo>
                <a:lnTo>
                  <a:pt x="103582" y="339774"/>
                </a:lnTo>
                <a:close/>
              </a:path>
              <a:path w="645160" h="379095">
                <a:moveTo>
                  <a:pt x="33146" y="338963"/>
                </a:moveTo>
                <a:lnTo>
                  <a:pt x="49402" y="367538"/>
                </a:lnTo>
                <a:lnTo>
                  <a:pt x="65802" y="339339"/>
                </a:lnTo>
                <a:lnTo>
                  <a:pt x="33146" y="338963"/>
                </a:lnTo>
                <a:close/>
              </a:path>
              <a:path w="645160" h="379095">
                <a:moveTo>
                  <a:pt x="65802" y="339339"/>
                </a:moveTo>
                <a:lnTo>
                  <a:pt x="49402" y="367538"/>
                </a:lnTo>
                <a:lnTo>
                  <a:pt x="54611" y="367538"/>
                </a:lnTo>
                <a:lnTo>
                  <a:pt x="103582" y="339774"/>
                </a:lnTo>
                <a:lnTo>
                  <a:pt x="65802" y="339339"/>
                </a:lnTo>
                <a:close/>
              </a:path>
              <a:path w="645160" h="379095">
                <a:moveTo>
                  <a:pt x="625856" y="0"/>
                </a:moveTo>
                <a:lnTo>
                  <a:pt x="84835" y="306612"/>
                </a:lnTo>
                <a:lnTo>
                  <a:pt x="65802" y="339339"/>
                </a:lnTo>
                <a:lnTo>
                  <a:pt x="103582" y="339774"/>
                </a:lnTo>
                <a:lnTo>
                  <a:pt x="644651" y="33019"/>
                </a:lnTo>
                <a:lnTo>
                  <a:pt x="625856" y="0"/>
                </a:lnTo>
                <a:close/>
              </a:path>
              <a:path w="645160" h="379095">
                <a:moveTo>
                  <a:pt x="66021" y="338963"/>
                </a:moveTo>
                <a:lnTo>
                  <a:pt x="33146" y="338963"/>
                </a:lnTo>
                <a:lnTo>
                  <a:pt x="65802" y="339339"/>
                </a:lnTo>
                <a:lnTo>
                  <a:pt x="66021" y="33896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5679" y="3613277"/>
            <a:ext cx="548005" cy="1043305"/>
          </a:xfrm>
          <a:custGeom>
            <a:avLst/>
            <a:gdLst/>
            <a:ahLst/>
            <a:cxnLst/>
            <a:rect l="l" t="t" r="r" b="b"/>
            <a:pathLst>
              <a:path w="548004" h="1043304">
                <a:moveTo>
                  <a:pt x="17779" y="858266"/>
                </a:moveTo>
                <a:lnTo>
                  <a:pt x="10519" y="860206"/>
                </a:lnTo>
                <a:lnTo>
                  <a:pt x="4746" y="864647"/>
                </a:lnTo>
                <a:lnTo>
                  <a:pt x="1045" y="870946"/>
                </a:lnTo>
                <a:lnTo>
                  <a:pt x="0" y="878459"/>
                </a:lnTo>
                <a:lnTo>
                  <a:pt x="10287" y="1043178"/>
                </a:lnTo>
                <a:lnTo>
                  <a:pt x="49105" y="1017905"/>
                </a:lnTo>
                <a:lnTo>
                  <a:pt x="44195" y="1017905"/>
                </a:lnTo>
                <a:lnTo>
                  <a:pt x="10159" y="1000760"/>
                </a:lnTo>
                <a:lnTo>
                  <a:pt x="41827" y="937791"/>
                </a:lnTo>
                <a:lnTo>
                  <a:pt x="37972" y="876173"/>
                </a:lnTo>
                <a:lnTo>
                  <a:pt x="36032" y="868838"/>
                </a:lnTo>
                <a:lnTo>
                  <a:pt x="31591" y="863028"/>
                </a:lnTo>
                <a:lnTo>
                  <a:pt x="25292" y="859313"/>
                </a:lnTo>
                <a:lnTo>
                  <a:pt x="17779" y="858266"/>
                </a:lnTo>
                <a:close/>
              </a:path>
              <a:path w="548004" h="1043304">
                <a:moveTo>
                  <a:pt x="41827" y="937791"/>
                </a:moveTo>
                <a:lnTo>
                  <a:pt x="10159" y="1000760"/>
                </a:lnTo>
                <a:lnTo>
                  <a:pt x="44195" y="1017905"/>
                </a:lnTo>
                <a:lnTo>
                  <a:pt x="49113" y="1008126"/>
                </a:lnTo>
                <a:lnTo>
                  <a:pt x="46227" y="1008126"/>
                </a:lnTo>
                <a:lnTo>
                  <a:pt x="16890" y="993394"/>
                </a:lnTo>
                <a:lnTo>
                  <a:pt x="44194" y="975629"/>
                </a:lnTo>
                <a:lnTo>
                  <a:pt x="41827" y="937791"/>
                </a:lnTo>
                <a:close/>
              </a:path>
              <a:path w="548004" h="1043304">
                <a:moveTo>
                  <a:pt x="134764" y="918469"/>
                </a:moveTo>
                <a:lnTo>
                  <a:pt x="127762" y="921258"/>
                </a:lnTo>
                <a:lnTo>
                  <a:pt x="75792" y="955070"/>
                </a:lnTo>
                <a:lnTo>
                  <a:pt x="44195" y="1017905"/>
                </a:lnTo>
                <a:lnTo>
                  <a:pt x="49105" y="1017905"/>
                </a:lnTo>
                <a:lnTo>
                  <a:pt x="148589" y="953135"/>
                </a:lnTo>
                <a:lnTo>
                  <a:pt x="153963" y="947848"/>
                </a:lnTo>
                <a:lnTo>
                  <a:pt x="156813" y="941133"/>
                </a:lnTo>
                <a:lnTo>
                  <a:pt x="156948" y="933846"/>
                </a:lnTo>
                <a:lnTo>
                  <a:pt x="154177" y="926846"/>
                </a:lnTo>
                <a:lnTo>
                  <a:pt x="148818" y="921418"/>
                </a:lnTo>
                <a:lnTo>
                  <a:pt x="142065" y="918575"/>
                </a:lnTo>
                <a:lnTo>
                  <a:pt x="134764" y="918469"/>
                </a:lnTo>
                <a:close/>
              </a:path>
              <a:path w="548004" h="1043304">
                <a:moveTo>
                  <a:pt x="44194" y="975629"/>
                </a:moveTo>
                <a:lnTo>
                  <a:pt x="16890" y="993394"/>
                </a:lnTo>
                <a:lnTo>
                  <a:pt x="46227" y="1008126"/>
                </a:lnTo>
                <a:lnTo>
                  <a:pt x="44194" y="975629"/>
                </a:lnTo>
                <a:close/>
              </a:path>
              <a:path w="548004" h="1043304">
                <a:moveTo>
                  <a:pt x="75792" y="955070"/>
                </a:moveTo>
                <a:lnTo>
                  <a:pt x="44194" y="975629"/>
                </a:lnTo>
                <a:lnTo>
                  <a:pt x="46227" y="1008126"/>
                </a:lnTo>
                <a:lnTo>
                  <a:pt x="49113" y="1008126"/>
                </a:lnTo>
                <a:lnTo>
                  <a:pt x="75792" y="955070"/>
                </a:lnTo>
                <a:close/>
              </a:path>
              <a:path w="548004" h="1043304">
                <a:moveTo>
                  <a:pt x="513460" y="0"/>
                </a:moveTo>
                <a:lnTo>
                  <a:pt x="41827" y="937791"/>
                </a:lnTo>
                <a:lnTo>
                  <a:pt x="44194" y="975629"/>
                </a:lnTo>
                <a:lnTo>
                  <a:pt x="75792" y="955070"/>
                </a:lnTo>
                <a:lnTo>
                  <a:pt x="547496" y="17018"/>
                </a:lnTo>
                <a:lnTo>
                  <a:pt x="5134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7203" y="3694938"/>
            <a:ext cx="171450" cy="1057910"/>
          </a:xfrm>
          <a:custGeom>
            <a:avLst/>
            <a:gdLst/>
            <a:ahLst/>
            <a:cxnLst/>
            <a:rect l="l" t="t" r="r" b="b"/>
            <a:pathLst>
              <a:path w="171450" h="1057910">
                <a:moveTo>
                  <a:pt x="16446" y="886916"/>
                </a:moveTo>
                <a:lnTo>
                  <a:pt x="9251" y="889381"/>
                </a:lnTo>
                <a:lnTo>
                  <a:pt x="3643" y="894431"/>
                </a:lnTo>
                <a:lnTo>
                  <a:pt x="488" y="901017"/>
                </a:lnTo>
                <a:lnTo>
                  <a:pt x="0" y="908294"/>
                </a:lnTo>
                <a:lnTo>
                  <a:pt x="2393" y="915416"/>
                </a:lnTo>
                <a:lnTo>
                  <a:pt x="85578" y="1057910"/>
                </a:lnTo>
                <a:lnTo>
                  <a:pt x="107597" y="1020191"/>
                </a:lnTo>
                <a:lnTo>
                  <a:pt x="66528" y="1020191"/>
                </a:lnTo>
                <a:lnTo>
                  <a:pt x="66528" y="949579"/>
                </a:lnTo>
                <a:lnTo>
                  <a:pt x="35413" y="896238"/>
                </a:lnTo>
                <a:lnTo>
                  <a:pt x="30360" y="890559"/>
                </a:lnTo>
                <a:lnTo>
                  <a:pt x="23760" y="887380"/>
                </a:lnTo>
                <a:lnTo>
                  <a:pt x="16446" y="886916"/>
                </a:lnTo>
                <a:close/>
              </a:path>
              <a:path w="171450" h="1057910">
                <a:moveTo>
                  <a:pt x="66528" y="949579"/>
                </a:moveTo>
                <a:lnTo>
                  <a:pt x="66528" y="1020191"/>
                </a:lnTo>
                <a:lnTo>
                  <a:pt x="104628" y="1020191"/>
                </a:lnTo>
                <a:lnTo>
                  <a:pt x="104628" y="1010538"/>
                </a:lnTo>
                <a:lnTo>
                  <a:pt x="69068" y="1010538"/>
                </a:lnTo>
                <a:lnTo>
                  <a:pt x="85578" y="982236"/>
                </a:lnTo>
                <a:lnTo>
                  <a:pt x="66528" y="949579"/>
                </a:lnTo>
                <a:close/>
              </a:path>
              <a:path w="171450" h="1057910">
                <a:moveTo>
                  <a:pt x="154709" y="886916"/>
                </a:moveTo>
                <a:lnTo>
                  <a:pt x="147395" y="887380"/>
                </a:lnTo>
                <a:lnTo>
                  <a:pt x="140795" y="890559"/>
                </a:lnTo>
                <a:lnTo>
                  <a:pt x="135743" y="896238"/>
                </a:lnTo>
                <a:lnTo>
                  <a:pt x="104628" y="949579"/>
                </a:lnTo>
                <a:lnTo>
                  <a:pt x="104628" y="1020191"/>
                </a:lnTo>
                <a:lnTo>
                  <a:pt x="107597" y="1020191"/>
                </a:lnTo>
                <a:lnTo>
                  <a:pt x="168763" y="915416"/>
                </a:lnTo>
                <a:lnTo>
                  <a:pt x="171156" y="908294"/>
                </a:lnTo>
                <a:lnTo>
                  <a:pt x="170668" y="901017"/>
                </a:lnTo>
                <a:lnTo>
                  <a:pt x="167512" y="894431"/>
                </a:lnTo>
                <a:lnTo>
                  <a:pt x="161905" y="889381"/>
                </a:lnTo>
                <a:lnTo>
                  <a:pt x="154709" y="886916"/>
                </a:lnTo>
                <a:close/>
              </a:path>
              <a:path w="171450" h="1057910">
                <a:moveTo>
                  <a:pt x="85578" y="982236"/>
                </a:moveTo>
                <a:lnTo>
                  <a:pt x="69068" y="1010538"/>
                </a:lnTo>
                <a:lnTo>
                  <a:pt x="102088" y="1010538"/>
                </a:lnTo>
                <a:lnTo>
                  <a:pt x="85578" y="982236"/>
                </a:lnTo>
                <a:close/>
              </a:path>
              <a:path w="171450" h="1057910">
                <a:moveTo>
                  <a:pt x="104628" y="949579"/>
                </a:moveTo>
                <a:lnTo>
                  <a:pt x="85578" y="982236"/>
                </a:lnTo>
                <a:lnTo>
                  <a:pt x="102088" y="1010538"/>
                </a:lnTo>
                <a:lnTo>
                  <a:pt x="104628" y="1010538"/>
                </a:lnTo>
                <a:lnTo>
                  <a:pt x="104628" y="949579"/>
                </a:lnTo>
                <a:close/>
              </a:path>
              <a:path w="171450" h="1057910">
                <a:moveTo>
                  <a:pt x="104628" y="0"/>
                </a:moveTo>
                <a:lnTo>
                  <a:pt x="66528" y="0"/>
                </a:lnTo>
                <a:lnTo>
                  <a:pt x="66528" y="949579"/>
                </a:lnTo>
                <a:lnTo>
                  <a:pt x="85578" y="982236"/>
                </a:lnTo>
                <a:lnTo>
                  <a:pt x="104628" y="949579"/>
                </a:lnTo>
                <a:lnTo>
                  <a:pt x="1046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70600" y="3610609"/>
            <a:ext cx="631190" cy="864235"/>
          </a:xfrm>
          <a:custGeom>
            <a:avLst/>
            <a:gdLst/>
            <a:ahLst/>
            <a:cxnLst/>
            <a:rect l="l" t="t" r="r" b="b"/>
            <a:pathLst>
              <a:path w="631190" h="864235">
                <a:moveTo>
                  <a:pt x="488467" y="760910"/>
                </a:moveTo>
                <a:lnTo>
                  <a:pt x="481282" y="762206"/>
                </a:lnTo>
                <a:lnTo>
                  <a:pt x="475073" y="766097"/>
                </a:lnTo>
                <a:lnTo>
                  <a:pt x="470661" y="772287"/>
                </a:lnTo>
                <a:lnTo>
                  <a:pt x="469064" y="779625"/>
                </a:lnTo>
                <a:lnTo>
                  <a:pt x="470360" y="786796"/>
                </a:lnTo>
                <a:lnTo>
                  <a:pt x="474251" y="792968"/>
                </a:lnTo>
                <a:lnTo>
                  <a:pt x="480441" y="797306"/>
                </a:lnTo>
                <a:lnTo>
                  <a:pt x="631190" y="864234"/>
                </a:lnTo>
                <a:lnTo>
                  <a:pt x="629296" y="844803"/>
                </a:lnTo>
                <a:lnTo>
                  <a:pt x="593598" y="844803"/>
                </a:lnTo>
                <a:lnTo>
                  <a:pt x="552298" y="787581"/>
                </a:lnTo>
                <a:lnTo>
                  <a:pt x="495807" y="762507"/>
                </a:lnTo>
                <a:lnTo>
                  <a:pt x="488467" y="760910"/>
                </a:lnTo>
                <a:close/>
              </a:path>
              <a:path w="631190" h="864235">
                <a:moveTo>
                  <a:pt x="552298" y="787581"/>
                </a:moveTo>
                <a:lnTo>
                  <a:pt x="593598" y="844803"/>
                </a:lnTo>
                <a:lnTo>
                  <a:pt x="606627" y="835406"/>
                </a:lnTo>
                <a:lnTo>
                  <a:pt x="590169" y="835406"/>
                </a:lnTo>
                <a:lnTo>
                  <a:pt x="587011" y="802989"/>
                </a:lnTo>
                <a:lnTo>
                  <a:pt x="552298" y="787581"/>
                </a:lnTo>
                <a:close/>
              </a:path>
              <a:path w="631190" h="864235">
                <a:moveTo>
                  <a:pt x="594359" y="683006"/>
                </a:moveTo>
                <a:lnTo>
                  <a:pt x="587164" y="685204"/>
                </a:lnTo>
                <a:lnTo>
                  <a:pt x="581564" y="689832"/>
                </a:lnTo>
                <a:lnTo>
                  <a:pt x="578107" y="696221"/>
                </a:lnTo>
                <a:lnTo>
                  <a:pt x="577342" y="703707"/>
                </a:lnTo>
                <a:lnTo>
                  <a:pt x="583341" y="765306"/>
                </a:lnTo>
                <a:lnTo>
                  <a:pt x="624585" y="822451"/>
                </a:lnTo>
                <a:lnTo>
                  <a:pt x="593598" y="844803"/>
                </a:lnTo>
                <a:lnTo>
                  <a:pt x="629296" y="844803"/>
                </a:lnTo>
                <a:lnTo>
                  <a:pt x="615188" y="700023"/>
                </a:lnTo>
                <a:lnTo>
                  <a:pt x="612987" y="692828"/>
                </a:lnTo>
                <a:lnTo>
                  <a:pt x="608345" y="687228"/>
                </a:lnTo>
                <a:lnTo>
                  <a:pt x="601918" y="683771"/>
                </a:lnTo>
                <a:lnTo>
                  <a:pt x="594359" y="683006"/>
                </a:lnTo>
                <a:close/>
              </a:path>
              <a:path w="631190" h="864235">
                <a:moveTo>
                  <a:pt x="587011" y="802989"/>
                </a:moveTo>
                <a:lnTo>
                  <a:pt x="590169" y="835406"/>
                </a:lnTo>
                <a:lnTo>
                  <a:pt x="616839" y="816228"/>
                </a:lnTo>
                <a:lnTo>
                  <a:pt x="587011" y="802989"/>
                </a:lnTo>
                <a:close/>
              </a:path>
              <a:path w="631190" h="864235">
                <a:moveTo>
                  <a:pt x="583341" y="765306"/>
                </a:moveTo>
                <a:lnTo>
                  <a:pt x="587011" y="802989"/>
                </a:lnTo>
                <a:lnTo>
                  <a:pt x="616839" y="816228"/>
                </a:lnTo>
                <a:lnTo>
                  <a:pt x="590169" y="835406"/>
                </a:lnTo>
                <a:lnTo>
                  <a:pt x="606627" y="835406"/>
                </a:lnTo>
                <a:lnTo>
                  <a:pt x="624585" y="822451"/>
                </a:lnTo>
                <a:lnTo>
                  <a:pt x="583341" y="765306"/>
                </a:lnTo>
                <a:close/>
              </a:path>
              <a:path w="631190" h="864235">
                <a:moveTo>
                  <a:pt x="30987" y="0"/>
                </a:moveTo>
                <a:lnTo>
                  <a:pt x="0" y="22351"/>
                </a:lnTo>
                <a:lnTo>
                  <a:pt x="552298" y="787581"/>
                </a:lnTo>
                <a:lnTo>
                  <a:pt x="587011" y="802989"/>
                </a:lnTo>
                <a:lnTo>
                  <a:pt x="583341" y="765306"/>
                </a:lnTo>
                <a:lnTo>
                  <a:pt x="309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5052" y="3028823"/>
            <a:ext cx="692785" cy="384175"/>
          </a:xfrm>
          <a:custGeom>
            <a:avLst/>
            <a:gdLst/>
            <a:ahLst/>
            <a:cxnLst/>
            <a:rect l="l" t="t" r="r" b="b"/>
            <a:pathLst>
              <a:path w="692784" h="384175">
                <a:moveTo>
                  <a:pt x="588108" y="343397"/>
                </a:moveTo>
                <a:lnTo>
                  <a:pt x="526161" y="346075"/>
                </a:lnTo>
                <a:lnTo>
                  <a:pt x="508000" y="365887"/>
                </a:lnTo>
                <a:lnTo>
                  <a:pt x="509774" y="373245"/>
                </a:lnTo>
                <a:lnTo>
                  <a:pt x="514095" y="379126"/>
                </a:lnTo>
                <a:lnTo>
                  <a:pt x="520322" y="382960"/>
                </a:lnTo>
                <a:lnTo>
                  <a:pt x="527812" y="384175"/>
                </a:lnTo>
                <a:lnTo>
                  <a:pt x="692657" y="376936"/>
                </a:lnTo>
                <a:lnTo>
                  <a:pt x="692182" y="376174"/>
                </a:lnTo>
                <a:lnTo>
                  <a:pt x="650367" y="376174"/>
                </a:lnTo>
                <a:lnTo>
                  <a:pt x="588108" y="343397"/>
                </a:lnTo>
                <a:close/>
              </a:path>
              <a:path w="692784" h="384175">
                <a:moveTo>
                  <a:pt x="625752" y="341769"/>
                </a:moveTo>
                <a:lnTo>
                  <a:pt x="588108" y="343397"/>
                </a:lnTo>
                <a:lnTo>
                  <a:pt x="650367" y="376174"/>
                </a:lnTo>
                <a:lnTo>
                  <a:pt x="653923" y="369442"/>
                </a:lnTo>
                <a:lnTo>
                  <a:pt x="643001" y="369442"/>
                </a:lnTo>
                <a:lnTo>
                  <a:pt x="625752" y="341769"/>
                </a:lnTo>
                <a:close/>
              </a:path>
              <a:path w="692784" h="384175">
                <a:moveTo>
                  <a:pt x="586118" y="228284"/>
                </a:moveTo>
                <a:lnTo>
                  <a:pt x="578993" y="230886"/>
                </a:lnTo>
                <a:lnTo>
                  <a:pt x="573524" y="236100"/>
                </a:lnTo>
                <a:lnTo>
                  <a:pt x="570579" y="242792"/>
                </a:lnTo>
                <a:lnTo>
                  <a:pt x="570349" y="250102"/>
                </a:lnTo>
                <a:lnTo>
                  <a:pt x="573024" y="257175"/>
                </a:lnTo>
                <a:lnTo>
                  <a:pt x="605729" y="309646"/>
                </a:lnTo>
                <a:lnTo>
                  <a:pt x="668147" y="342518"/>
                </a:lnTo>
                <a:lnTo>
                  <a:pt x="650367" y="376174"/>
                </a:lnTo>
                <a:lnTo>
                  <a:pt x="692182" y="376174"/>
                </a:lnTo>
                <a:lnTo>
                  <a:pt x="605281" y="236981"/>
                </a:lnTo>
                <a:lnTo>
                  <a:pt x="600084" y="231511"/>
                </a:lnTo>
                <a:lnTo>
                  <a:pt x="593423" y="228552"/>
                </a:lnTo>
                <a:lnTo>
                  <a:pt x="586118" y="228284"/>
                </a:lnTo>
                <a:close/>
              </a:path>
              <a:path w="692784" h="384175">
                <a:moveTo>
                  <a:pt x="658368" y="340360"/>
                </a:moveTo>
                <a:lnTo>
                  <a:pt x="625752" y="341769"/>
                </a:lnTo>
                <a:lnTo>
                  <a:pt x="643001" y="369442"/>
                </a:lnTo>
                <a:lnTo>
                  <a:pt x="658368" y="340360"/>
                </a:lnTo>
                <a:close/>
              </a:path>
              <a:path w="692784" h="384175">
                <a:moveTo>
                  <a:pt x="664047" y="340360"/>
                </a:moveTo>
                <a:lnTo>
                  <a:pt x="658368" y="340360"/>
                </a:lnTo>
                <a:lnTo>
                  <a:pt x="643001" y="369442"/>
                </a:lnTo>
                <a:lnTo>
                  <a:pt x="653923" y="369442"/>
                </a:lnTo>
                <a:lnTo>
                  <a:pt x="668147" y="342518"/>
                </a:lnTo>
                <a:lnTo>
                  <a:pt x="664047" y="340360"/>
                </a:lnTo>
                <a:close/>
              </a:path>
              <a:path w="692784" h="384175">
                <a:moveTo>
                  <a:pt x="17780" y="0"/>
                </a:moveTo>
                <a:lnTo>
                  <a:pt x="0" y="33781"/>
                </a:lnTo>
                <a:lnTo>
                  <a:pt x="588108" y="343397"/>
                </a:lnTo>
                <a:lnTo>
                  <a:pt x="625752" y="341769"/>
                </a:lnTo>
                <a:lnTo>
                  <a:pt x="605729" y="309646"/>
                </a:lnTo>
                <a:lnTo>
                  <a:pt x="17780" y="0"/>
                </a:lnTo>
                <a:close/>
              </a:path>
              <a:path w="692784" h="384175">
                <a:moveTo>
                  <a:pt x="605729" y="309646"/>
                </a:moveTo>
                <a:lnTo>
                  <a:pt x="625752" y="341769"/>
                </a:lnTo>
                <a:lnTo>
                  <a:pt x="658368" y="340360"/>
                </a:lnTo>
                <a:lnTo>
                  <a:pt x="664047" y="340360"/>
                </a:lnTo>
                <a:lnTo>
                  <a:pt x="605729" y="30964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37031"/>
            <a:ext cx="9052560" cy="8641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97483" y="696925"/>
            <a:ext cx="7646034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Чтобы научить самостоятельно действовать. Ведь развивает</a:t>
            </a:r>
            <a:r>
              <a:rPr sz="2300" b="1" spc="-21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300" b="1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именно</a:t>
            </a:r>
            <a:endParaRPr sz="2300">
              <a:latin typeface="Franklin Gothic Medium Cond"/>
              <a:cs typeface="Franklin Gothic Medium Cond"/>
            </a:endParaRPr>
          </a:p>
          <a:p>
            <a:pPr marL="4445" algn="ctr">
              <a:lnSpc>
                <a:spcPct val="100000"/>
              </a:lnSpc>
            </a:pPr>
            <a:r>
              <a:rPr sz="23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самостоятельная творческая</a:t>
            </a:r>
            <a:r>
              <a:rPr sz="2300" b="1" spc="-8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3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деятельность</a:t>
            </a:r>
            <a:endParaRPr sz="2300">
              <a:latin typeface="Franklin Gothic Medium Cond"/>
              <a:cs typeface="Franklin Gothic Medium C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4283" y="1374647"/>
            <a:ext cx="3358896" cy="2279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9475" y="603504"/>
            <a:ext cx="8458200" cy="9692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16558" y="884301"/>
            <a:ext cx="6375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Как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педагог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может руководить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процессом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«Мы</a:t>
            </a:r>
            <a:r>
              <a:rPr sz="2400" b="1" spc="-16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сами»?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43984" y="4983479"/>
            <a:ext cx="1784604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9567" y="3604259"/>
            <a:ext cx="2226564" cy="1453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928" y="1775460"/>
            <a:ext cx="1368552" cy="1385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1484" y="3631691"/>
            <a:ext cx="1696212" cy="120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3120" y="1848611"/>
            <a:ext cx="1970531" cy="1449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8263" y="2453639"/>
            <a:ext cx="2415540" cy="21991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76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07" y="-36786"/>
            <a:ext cx="7326579" cy="1518920"/>
          </a:xfrm>
          <a:prstGeom prst="rect">
            <a:avLst/>
          </a:prstGeom>
        </p:spPr>
        <p:txBody>
          <a:bodyPr vert="horz" wrap="square" lIns="0" tIns="371729" rIns="0" bIns="0" rtlCol="0">
            <a:spAutoFit/>
          </a:bodyPr>
          <a:lstStyle/>
          <a:p>
            <a:pPr marL="3865245" marR="5080" indent="-36995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Franklin Gothic Medium Cond"/>
                <a:cs typeface="Franklin Gothic Medium Cond"/>
              </a:rPr>
              <a:t>Как </a:t>
            </a:r>
            <a:r>
              <a:rPr sz="2400" b="1" spc="-5" dirty="0">
                <a:latin typeface="Franklin Gothic Medium Cond"/>
                <a:cs typeface="Franklin Gothic Medium Cond"/>
              </a:rPr>
              <a:t>помочь </a:t>
            </a:r>
            <a:r>
              <a:rPr sz="2400" b="1" dirty="0">
                <a:latin typeface="Franklin Gothic Medium Cond"/>
                <a:cs typeface="Franklin Gothic Medium Cond"/>
              </a:rPr>
              <a:t>детям выбирать предметы </a:t>
            </a:r>
            <a:r>
              <a:rPr sz="2400" b="1" spc="-5" dirty="0">
                <a:latin typeface="Franklin Gothic Medium Cond"/>
                <a:cs typeface="Franklin Gothic Medium Cond"/>
              </a:rPr>
              <a:t>и </a:t>
            </a:r>
            <a:r>
              <a:rPr sz="2400" b="1" dirty="0">
                <a:latin typeface="Franklin Gothic Medium Cond"/>
                <a:cs typeface="Franklin Gothic Medium Cond"/>
              </a:rPr>
              <a:t>действия </a:t>
            </a:r>
            <a:r>
              <a:rPr sz="2400" b="1" spc="-5" dirty="0">
                <a:latin typeface="Franklin Gothic Medium Cond"/>
                <a:cs typeface="Franklin Gothic Medium Cond"/>
              </a:rPr>
              <a:t>с </a:t>
            </a:r>
            <a:r>
              <a:rPr sz="2400" b="1" spc="5" dirty="0">
                <a:latin typeface="Franklin Gothic Medium Cond"/>
                <a:cs typeface="Franklin Gothic Medium Cond"/>
              </a:rPr>
              <a:t>ними </a:t>
            </a:r>
            <a:r>
              <a:rPr sz="2400" b="1" dirty="0">
                <a:latin typeface="Franklin Gothic Medium Cond"/>
                <a:cs typeface="Franklin Gothic Medium Cond"/>
              </a:rPr>
              <a:t>на этапе</a:t>
            </a:r>
            <a:r>
              <a:rPr sz="2400" b="1" spc="-280" dirty="0"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latin typeface="Franklin Gothic Medium Cond"/>
                <a:cs typeface="Franklin Gothic Medium Cond"/>
              </a:rPr>
              <a:t>«Мы  сами»?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55" y="1471809"/>
            <a:ext cx="889889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100"/>
              </a:spcBef>
            </a:pPr>
            <a:r>
              <a:rPr sz="2000" spc="-5" dirty="0">
                <a:latin typeface="Franklin Gothic Medium Cond"/>
                <a:cs typeface="Franklin Gothic Medium Cond"/>
              </a:rPr>
              <a:t>Дети </a:t>
            </a:r>
            <a:r>
              <a:rPr sz="2000" b="1" spc="-5" dirty="0">
                <a:latin typeface="Franklin Gothic Medium Cond"/>
                <a:cs typeface="Franklin Gothic Medium Cond"/>
              </a:rPr>
              <a:t>обучаются </a:t>
            </a:r>
            <a:r>
              <a:rPr sz="2000" spc="-5" dirty="0">
                <a:latin typeface="Franklin Gothic Medium Cond"/>
                <a:cs typeface="Franklin Gothic Medium Cond"/>
              </a:rPr>
              <a:t>различным </a:t>
            </a:r>
            <a:r>
              <a:rPr sz="2000" dirty="0">
                <a:latin typeface="Franklin Gothic Medium Cond"/>
                <a:cs typeface="Franklin Gothic Medium Cond"/>
              </a:rPr>
              <a:t>видам </a:t>
            </a:r>
            <a:r>
              <a:rPr sz="2000" spc="-5" dirty="0">
                <a:latin typeface="Franklin Gothic Medium Cond"/>
                <a:cs typeface="Franklin Gothic Medium Cond"/>
              </a:rPr>
              <a:t>деятельности </a:t>
            </a:r>
            <a:r>
              <a:rPr sz="2000" b="1" dirty="0">
                <a:latin typeface="Franklin Gothic Medium Cond"/>
                <a:cs typeface="Franklin Gothic Medium Cond"/>
              </a:rPr>
              <a:t>в </a:t>
            </a:r>
            <a:r>
              <a:rPr sz="2000" spc="-5" dirty="0">
                <a:latin typeface="Franklin Gothic Medium Cond"/>
                <a:cs typeface="Franklin Gothic Medium Cond"/>
              </a:rPr>
              <a:t>непрерывной образовательной  деятельности «</a:t>
            </a:r>
            <a:r>
              <a:rPr sz="2000" b="1" spc="-5" dirty="0">
                <a:latin typeface="Franklin Gothic Medium Cond"/>
                <a:cs typeface="Franklin Gothic Medium Cond"/>
              </a:rPr>
              <a:t>Мы вме</a:t>
            </a:r>
            <a:r>
              <a:rPr sz="2000" spc="-5" dirty="0">
                <a:latin typeface="Franklin Gothic Medium Cond"/>
                <a:cs typeface="Franklin Gothic Medium Cond"/>
              </a:rPr>
              <a:t>сте». </a:t>
            </a:r>
            <a:r>
              <a:rPr sz="2000" dirty="0">
                <a:latin typeface="Franklin Gothic Medium Cond"/>
                <a:cs typeface="Franklin Gothic Medium Cond"/>
              </a:rPr>
              <a:t>В </a:t>
            </a:r>
            <a:r>
              <a:rPr sz="2000" spc="-5" dirty="0">
                <a:latin typeface="Franklin Gothic Medium Cond"/>
                <a:cs typeface="Franklin Gothic Medium Cond"/>
              </a:rPr>
              <a:t>самостоятельной деятельности «Мы </a:t>
            </a:r>
            <a:r>
              <a:rPr sz="2000" dirty="0">
                <a:latin typeface="Franklin Gothic Medium Cond"/>
                <a:cs typeface="Franklin Gothic Medium Cond"/>
              </a:rPr>
              <a:t>сами» они </a:t>
            </a:r>
            <a:r>
              <a:rPr sz="2000" spc="-5" dirty="0">
                <a:latin typeface="Franklin Gothic Medium Cond"/>
                <a:cs typeface="Franklin Gothic Medium Cond"/>
              </a:rPr>
              <a:t>могут </a:t>
            </a:r>
            <a:r>
              <a:rPr sz="2000" dirty="0">
                <a:latin typeface="Franklin Gothic Medium Cond"/>
                <a:cs typeface="Franklin Gothic Medium Cond"/>
              </a:rPr>
              <a:t>выбрать  </a:t>
            </a:r>
            <a:r>
              <a:rPr sz="2000" b="1" spc="5" dirty="0">
                <a:latin typeface="Franklin Gothic Medium Cond"/>
                <a:cs typeface="Franklin Gothic Medium Cond"/>
              </a:rPr>
              <a:t>любой вид </a:t>
            </a:r>
            <a:r>
              <a:rPr sz="2000" b="1" spc="-5" dirty="0">
                <a:latin typeface="Franklin Gothic Medium Cond"/>
                <a:cs typeface="Franklin Gothic Medium Cond"/>
              </a:rPr>
              <a:t>деятельности </a:t>
            </a:r>
            <a:r>
              <a:rPr sz="2000" b="1" dirty="0">
                <a:latin typeface="Franklin Gothic Medium Cond"/>
                <a:cs typeface="Franklin Gothic Medium Cond"/>
              </a:rPr>
              <a:t>и предмет </a:t>
            </a:r>
            <a:r>
              <a:rPr sz="2000" dirty="0">
                <a:latin typeface="Franklin Gothic Medium Cond"/>
                <a:cs typeface="Franklin Gothic Medium Cond"/>
              </a:rPr>
              <a:t>развивающей среды </a:t>
            </a:r>
            <a:r>
              <a:rPr sz="2000" b="1" spc="5" dirty="0">
                <a:latin typeface="Franklin Gothic Medium Cond"/>
                <a:cs typeface="Franklin Gothic Medium Cond"/>
              </a:rPr>
              <a:t>из </a:t>
            </a:r>
            <a:r>
              <a:rPr sz="2000" b="1" dirty="0">
                <a:latin typeface="Franklin Gothic Medium Cond"/>
                <a:cs typeface="Franklin Gothic Medium Cond"/>
              </a:rPr>
              <a:t>тех, что </a:t>
            </a:r>
            <a:r>
              <a:rPr sz="2000" b="1" spc="5" dirty="0">
                <a:latin typeface="Franklin Gothic Medium Cond"/>
                <a:cs typeface="Franklin Gothic Medium Cond"/>
              </a:rPr>
              <a:t>им</a:t>
            </a:r>
            <a:r>
              <a:rPr sz="2000" b="1" spc="-220" dirty="0">
                <a:latin typeface="Franklin Gothic Medium Cond"/>
                <a:cs typeface="Franklin Gothic Medium Cond"/>
              </a:rPr>
              <a:t> </a:t>
            </a:r>
            <a:r>
              <a:rPr sz="2000" b="1" dirty="0">
                <a:latin typeface="Franklin Gothic Medium Cond"/>
                <a:cs typeface="Franklin Gothic Medium Cond"/>
              </a:rPr>
              <a:t>знакомы</a:t>
            </a:r>
            <a:r>
              <a:rPr sz="2000" dirty="0">
                <a:latin typeface="Franklin Gothic Medium Cond"/>
                <a:cs typeface="Franklin Gothic Medium Cond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15468" y="3009900"/>
            <a:ext cx="4256532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05755" y="3204972"/>
            <a:ext cx="3810000" cy="2810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8169" y="4194377"/>
            <a:ext cx="4350385" cy="717550"/>
          </a:xfrm>
          <a:custGeom>
            <a:avLst/>
            <a:gdLst/>
            <a:ahLst/>
            <a:cxnLst/>
            <a:rect l="l" t="t" r="r" b="b"/>
            <a:pathLst>
              <a:path w="4350385" h="717550">
                <a:moveTo>
                  <a:pt x="4223804" y="579171"/>
                </a:moveTo>
                <a:lnTo>
                  <a:pt x="4211739" y="705028"/>
                </a:lnTo>
                <a:lnTo>
                  <a:pt x="4337596" y="717220"/>
                </a:lnTo>
                <a:lnTo>
                  <a:pt x="4349788" y="591236"/>
                </a:lnTo>
                <a:lnTo>
                  <a:pt x="4223804" y="579171"/>
                </a:lnTo>
                <a:close/>
              </a:path>
              <a:path w="4350385" h="717550">
                <a:moveTo>
                  <a:pt x="3972090" y="554787"/>
                </a:moveTo>
                <a:lnTo>
                  <a:pt x="3959898" y="680771"/>
                </a:lnTo>
                <a:lnTo>
                  <a:pt x="4085755" y="692836"/>
                </a:lnTo>
                <a:lnTo>
                  <a:pt x="4097947" y="566979"/>
                </a:lnTo>
                <a:lnTo>
                  <a:pt x="3972090" y="554787"/>
                </a:lnTo>
                <a:close/>
              </a:path>
              <a:path w="4350385" h="717550">
                <a:moveTo>
                  <a:pt x="3720249" y="530530"/>
                </a:moveTo>
                <a:lnTo>
                  <a:pt x="3708057" y="656387"/>
                </a:lnTo>
                <a:lnTo>
                  <a:pt x="3834041" y="668579"/>
                </a:lnTo>
                <a:lnTo>
                  <a:pt x="3846106" y="542722"/>
                </a:lnTo>
                <a:lnTo>
                  <a:pt x="3720249" y="530530"/>
                </a:lnTo>
                <a:close/>
              </a:path>
              <a:path w="4350385" h="717550">
                <a:moveTo>
                  <a:pt x="3468408" y="506273"/>
                </a:moveTo>
                <a:lnTo>
                  <a:pt x="3456216" y="632130"/>
                </a:lnTo>
                <a:lnTo>
                  <a:pt x="3582200" y="644322"/>
                </a:lnTo>
                <a:lnTo>
                  <a:pt x="3594265" y="518338"/>
                </a:lnTo>
                <a:lnTo>
                  <a:pt x="3468408" y="506273"/>
                </a:lnTo>
                <a:close/>
              </a:path>
              <a:path w="4350385" h="717550">
                <a:moveTo>
                  <a:pt x="3216567" y="481889"/>
                </a:moveTo>
                <a:lnTo>
                  <a:pt x="3204502" y="607873"/>
                </a:lnTo>
                <a:lnTo>
                  <a:pt x="3330359" y="619938"/>
                </a:lnTo>
                <a:lnTo>
                  <a:pt x="3342551" y="494081"/>
                </a:lnTo>
                <a:lnTo>
                  <a:pt x="3216567" y="481889"/>
                </a:lnTo>
                <a:close/>
              </a:path>
              <a:path w="4350385" h="717550">
                <a:moveTo>
                  <a:pt x="2964726" y="457632"/>
                </a:moveTo>
                <a:lnTo>
                  <a:pt x="2952661" y="583489"/>
                </a:lnTo>
                <a:lnTo>
                  <a:pt x="3078518" y="595681"/>
                </a:lnTo>
                <a:lnTo>
                  <a:pt x="3090710" y="469824"/>
                </a:lnTo>
                <a:lnTo>
                  <a:pt x="2964726" y="457632"/>
                </a:lnTo>
                <a:close/>
              </a:path>
              <a:path w="4350385" h="717550">
                <a:moveTo>
                  <a:pt x="2713012" y="433375"/>
                </a:moveTo>
                <a:lnTo>
                  <a:pt x="2700820" y="559232"/>
                </a:lnTo>
                <a:lnTo>
                  <a:pt x="2826677" y="571424"/>
                </a:lnTo>
                <a:lnTo>
                  <a:pt x="2838869" y="445440"/>
                </a:lnTo>
                <a:lnTo>
                  <a:pt x="2713012" y="433375"/>
                </a:lnTo>
                <a:close/>
              </a:path>
              <a:path w="4350385" h="717550">
                <a:moveTo>
                  <a:pt x="2461171" y="408991"/>
                </a:moveTo>
                <a:lnTo>
                  <a:pt x="2448979" y="534975"/>
                </a:lnTo>
                <a:lnTo>
                  <a:pt x="2574963" y="547040"/>
                </a:lnTo>
                <a:lnTo>
                  <a:pt x="2587028" y="421183"/>
                </a:lnTo>
                <a:lnTo>
                  <a:pt x="2461171" y="408991"/>
                </a:lnTo>
                <a:close/>
              </a:path>
              <a:path w="4350385" h="717550">
                <a:moveTo>
                  <a:pt x="2209330" y="384734"/>
                </a:moveTo>
                <a:lnTo>
                  <a:pt x="2197138" y="510591"/>
                </a:lnTo>
                <a:lnTo>
                  <a:pt x="2323122" y="522783"/>
                </a:lnTo>
                <a:lnTo>
                  <a:pt x="2335187" y="396926"/>
                </a:lnTo>
                <a:lnTo>
                  <a:pt x="2209330" y="384734"/>
                </a:lnTo>
                <a:close/>
              </a:path>
              <a:path w="4350385" h="717550">
                <a:moveTo>
                  <a:pt x="1957489" y="360477"/>
                </a:moveTo>
                <a:lnTo>
                  <a:pt x="1945424" y="486334"/>
                </a:lnTo>
                <a:lnTo>
                  <a:pt x="2071281" y="498526"/>
                </a:lnTo>
                <a:lnTo>
                  <a:pt x="2083473" y="372542"/>
                </a:lnTo>
                <a:lnTo>
                  <a:pt x="1957489" y="360477"/>
                </a:lnTo>
                <a:close/>
              </a:path>
              <a:path w="4350385" h="717550">
                <a:moveTo>
                  <a:pt x="1705775" y="336093"/>
                </a:moveTo>
                <a:lnTo>
                  <a:pt x="1693583" y="462077"/>
                </a:lnTo>
                <a:lnTo>
                  <a:pt x="1819440" y="474142"/>
                </a:lnTo>
                <a:lnTo>
                  <a:pt x="1831632" y="348285"/>
                </a:lnTo>
                <a:lnTo>
                  <a:pt x="1705775" y="336093"/>
                </a:lnTo>
                <a:close/>
              </a:path>
              <a:path w="4350385" h="717550">
                <a:moveTo>
                  <a:pt x="1453934" y="311836"/>
                </a:moveTo>
                <a:lnTo>
                  <a:pt x="1441742" y="437693"/>
                </a:lnTo>
                <a:lnTo>
                  <a:pt x="1567599" y="449885"/>
                </a:lnTo>
                <a:lnTo>
                  <a:pt x="1579791" y="324028"/>
                </a:lnTo>
                <a:lnTo>
                  <a:pt x="1453934" y="311836"/>
                </a:lnTo>
                <a:close/>
              </a:path>
              <a:path w="4350385" h="717550">
                <a:moveTo>
                  <a:pt x="1202093" y="287579"/>
                </a:moveTo>
                <a:lnTo>
                  <a:pt x="1189901" y="413436"/>
                </a:lnTo>
                <a:lnTo>
                  <a:pt x="1315885" y="425628"/>
                </a:lnTo>
                <a:lnTo>
                  <a:pt x="1327950" y="299644"/>
                </a:lnTo>
                <a:lnTo>
                  <a:pt x="1202093" y="287579"/>
                </a:lnTo>
                <a:close/>
              </a:path>
              <a:path w="4350385" h="717550">
                <a:moveTo>
                  <a:pt x="950252" y="263195"/>
                </a:moveTo>
                <a:lnTo>
                  <a:pt x="938060" y="389179"/>
                </a:lnTo>
                <a:lnTo>
                  <a:pt x="1064044" y="401371"/>
                </a:lnTo>
                <a:lnTo>
                  <a:pt x="1076236" y="275387"/>
                </a:lnTo>
                <a:lnTo>
                  <a:pt x="950252" y="263195"/>
                </a:lnTo>
                <a:close/>
              </a:path>
              <a:path w="4350385" h="717550">
                <a:moveTo>
                  <a:pt x="698411" y="238938"/>
                </a:moveTo>
                <a:lnTo>
                  <a:pt x="686346" y="364922"/>
                </a:lnTo>
                <a:lnTo>
                  <a:pt x="812203" y="376987"/>
                </a:lnTo>
                <a:lnTo>
                  <a:pt x="824395" y="251130"/>
                </a:lnTo>
                <a:lnTo>
                  <a:pt x="698411" y="238938"/>
                </a:lnTo>
                <a:close/>
              </a:path>
              <a:path w="4350385" h="717550">
                <a:moveTo>
                  <a:pt x="521885" y="0"/>
                </a:moveTo>
                <a:lnTo>
                  <a:pt x="497446" y="5766"/>
                </a:lnTo>
                <a:lnTo>
                  <a:pt x="0" y="235128"/>
                </a:lnTo>
                <a:lnTo>
                  <a:pt x="444436" y="555295"/>
                </a:lnTo>
                <a:lnTo>
                  <a:pt x="467313" y="565608"/>
                </a:lnTo>
                <a:lnTo>
                  <a:pt x="491547" y="566360"/>
                </a:lnTo>
                <a:lnTo>
                  <a:pt x="514295" y="557992"/>
                </a:lnTo>
                <a:lnTo>
                  <a:pt x="532714" y="540944"/>
                </a:lnTo>
                <a:lnTo>
                  <a:pt x="543073" y="518062"/>
                </a:lnTo>
                <a:lnTo>
                  <a:pt x="543826" y="493811"/>
                </a:lnTo>
                <a:lnTo>
                  <a:pt x="535435" y="471060"/>
                </a:lnTo>
                <a:lnTo>
                  <a:pt x="518363" y="452679"/>
                </a:lnTo>
                <a:lnTo>
                  <a:pt x="345955" y="328473"/>
                </a:lnTo>
                <a:lnTo>
                  <a:pt x="308584" y="328473"/>
                </a:lnTo>
                <a:lnTo>
                  <a:pt x="182676" y="316281"/>
                </a:lnTo>
                <a:lnTo>
                  <a:pt x="183803" y="304597"/>
                </a:lnTo>
                <a:lnTo>
                  <a:pt x="151409" y="304597"/>
                </a:lnTo>
                <a:lnTo>
                  <a:pt x="161912" y="195885"/>
                </a:lnTo>
                <a:lnTo>
                  <a:pt x="194291" y="195885"/>
                </a:lnTo>
                <a:lnTo>
                  <a:pt x="194830" y="190297"/>
                </a:lnTo>
                <a:lnTo>
                  <a:pt x="399396" y="190297"/>
                </a:lnTo>
                <a:lnTo>
                  <a:pt x="550392" y="120701"/>
                </a:lnTo>
                <a:lnTo>
                  <a:pt x="570671" y="105888"/>
                </a:lnTo>
                <a:lnTo>
                  <a:pt x="583257" y="85157"/>
                </a:lnTo>
                <a:lnTo>
                  <a:pt x="587150" y="61212"/>
                </a:lnTo>
                <a:lnTo>
                  <a:pt x="581355" y="36754"/>
                </a:lnTo>
                <a:lnTo>
                  <a:pt x="566538" y="16517"/>
                </a:lnTo>
                <a:lnTo>
                  <a:pt x="545815" y="3925"/>
                </a:lnTo>
                <a:lnTo>
                  <a:pt x="521885" y="0"/>
                </a:lnTo>
                <a:close/>
              </a:path>
              <a:path w="4350385" h="717550">
                <a:moveTo>
                  <a:pt x="446646" y="214681"/>
                </a:moveTo>
                <a:lnTo>
                  <a:pt x="434492" y="340538"/>
                </a:lnTo>
                <a:lnTo>
                  <a:pt x="560400" y="352730"/>
                </a:lnTo>
                <a:lnTo>
                  <a:pt x="572554" y="226746"/>
                </a:lnTo>
                <a:lnTo>
                  <a:pt x="446646" y="214681"/>
                </a:lnTo>
                <a:close/>
              </a:path>
              <a:path w="4350385" h="717550">
                <a:moveTo>
                  <a:pt x="249839" y="259230"/>
                </a:moveTo>
                <a:lnTo>
                  <a:pt x="185311" y="288971"/>
                </a:lnTo>
                <a:lnTo>
                  <a:pt x="182676" y="316281"/>
                </a:lnTo>
                <a:lnTo>
                  <a:pt x="308584" y="328473"/>
                </a:lnTo>
                <a:lnTo>
                  <a:pt x="311013" y="303300"/>
                </a:lnTo>
                <a:lnTo>
                  <a:pt x="249839" y="259230"/>
                </a:lnTo>
                <a:close/>
              </a:path>
              <a:path w="4350385" h="717550">
                <a:moveTo>
                  <a:pt x="311013" y="303300"/>
                </a:moveTo>
                <a:lnTo>
                  <a:pt x="308584" y="328473"/>
                </a:lnTo>
                <a:lnTo>
                  <a:pt x="345955" y="328473"/>
                </a:lnTo>
                <a:lnTo>
                  <a:pt x="311013" y="303300"/>
                </a:lnTo>
                <a:close/>
              </a:path>
              <a:path w="4350385" h="717550">
                <a:moveTo>
                  <a:pt x="161912" y="195885"/>
                </a:moveTo>
                <a:lnTo>
                  <a:pt x="151409" y="304597"/>
                </a:lnTo>
                <a:lnTo>
                  <a:pt x="185311" y="288971"/>
                </a:lnTo>
                <a:lnTo>
                  <a:pt x="192187" y="217696"/>
                </a:lnTo>
                <a:lnTo>
                  <a:pt x="161912" y="195885"/>
                </a:lnTo>
                <a:close/>
              </a:path>
              <a:path w="4350385" h="717550">
                <a:moveTo>
                  <a:pt x="185311" y="288971"/>
                </a:moveTo>
                <a:lnTo>
                  <a:pt x="151409" y="304597"/>
                </a:lnTo>
                <a:lnTo>
                  <a:pt x="183803" y="304597"/>
                </a:lnTo>
                <a:lnTo>
                  <a:pt x="185311" y="288971"/>
                </a:lnTo>
                <a:close/>
              </a:path>
              <a:path w="4350385" h="717550">
                <a:moveTo>
                  <a:pt x="318309" y="227671"/>
                </a:moveTo>
                <a:lnTo>
                  <a:pt x="249839" y="259230"/>
                </a:lnTo>
                <a:lnTo>
                  <a:pt x="311013" y="303300"/>
                </a:lnTo>
                <a:lnTo>
                  <a:pt x="318309" y="227671"/>
                </a:lnTo>
                <a:close/>
              </a:path>
              <a:path w="4350385" h="717550">
                <a:moveTo>
                  <a:pt x="192187" y="217696"/>
                </a:moveTo>
                <a:lnTo>
                  <a:pt x="185311" y="288971"/>
                </a:lnTo>
                <a:lnTo>
                  <a:pt x="249839" y="259230"/>
                </a:lnTo>
                <a:lnTo>
                  <a:pt x="192187" y="217696"/>
                </a:lnTo>
                <a:close/>
              </a:path>
              <a:path w="4350385" h="717550">
                <a:moveTo>
                  <a:pt x="194830" y="190297"/>
                </a:moveTo>
                <a:lnTo>
                  <a:pt x="192187" y="217696"/>
                </a:lnTo>
                <a:lnTo>
                  <a:pt x="249839" y="259230"/>
                </a:lnTo>
                <a:lnTo>
                  <a:pt x="318309" y="227671"/>
                </a:lnTo>
                <a:lnTo>
                  <a:pt x="320738" y="202489"/>
                </a:lnTo>
                <a:lnTo>
                  <a:pt x="194830" y="190297"/>
                </a:lnTo>
                <a:close/>
              </a:path>
              <a:path w="4350385" h="717550">
                <a:moveTo>
                  <a:pt x="399396" y="190297"/>
                </a:moveTo>
                <a:lnTo>
                  <a:pt x="194830" y="190297"/>
                </a:lnTo>
                <a:lnTo>
                  <a:pt x="320738" y="202489"/>
                </a:lnTo>
                <a:lnTo>
                  <a:pt x="318309" y="227671"/>
                </a:lnTo>
                <a:lnTo>
                  <a:pt x="399396" y="190297"/>
                </a:lnTo>
                <a:close/>
              </a:path>
              <a:path w="4350385" h="717550">
                <a:moveTo>
                  <a:pt x="194291" y="195885"/>
                </a:moveTo>
                <a:lnTo>
                  <a:pt x="161912" y="195885"/>
                </a:lnTo>
                <a:lnTo>
                  <a:pt x="192187" y="217696"/>
                </a:lnTo>
                <a:lnTo>
                  <a:pt x="194291" y="19588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7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75" y="603504"/>
            <a:ext cx="8458200" cy="96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6429" y="884301"/>
            <a:ext cx="537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Какова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роль педагога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 процессе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«Мы</a:t>
            </a:r>
            <a:r>
              <a:rPr sz="2400" b="1" spc="-13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сами»?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60448"/>
            <a:ext cx="2741676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3984" y="4983479"/>
            <a:ext cx="1784604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9567" y="3604259"/>
            <a:ext cx="2226564" cy="1453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928" y="1775460"/>
            <a:ext cx="1368552" cy="1385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1484" y="3631691"/>
            <a:ext cx="1696212" cy="120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3120" y="1848611"/>
            <a:ext cx="1970531" cy="1449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5398109"/>
            <a:ext cx="2419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8000"/>
                </a:solidFill>
                <a:latin typeface="Arial"/>
                <a:cs typeface="Arial"/>
              </a:rPr>
              <a:t>наблюдатель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00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2150" y="631063"/>
            <a:ext cx="6332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ОЦЕНКА </a:t>
            </a:r>
            <a:r>
              <a:rPr sz="2400" spc="-25" dirty="0"/>
              <a:t>ИНДИВИДУАЛЬНОГО РАЗВИТИЯ</a:t>
            </a:r>
            <a:r>
              <a:rPr sz="2400" spc="-5" dirty="0"/>
              <a:t> </a:t>
            </a:r>
            <a:r>
              <a:rPr sz="2400" dirty="0"/>
              <a:t>ДЕТЕЙ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61845"/>
            <a:ext cx="8074025" cy="42945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580"/>
              </a:spcBef>
            </a:pPr>
            <a:r>
              <a:rPr sz="2000" spc="-15" dirty="0">
                <a:latin typeface="Calibri"/>
                <a:cs typeface="Calibri"/>
              </a:rPr>
              <a:t>3.2.3.Результаты </a:t>
            </a:r>
            <a:r>
              <a:rPr sz="2000" spc="-10" dirty="0">
                <a:latin typeface="Calibri"/>
                <a:cs typeface="Calibri"/>
              </a:rPr>
              <a:t>педагогической </a:t>
            </a:r>
            <a:r>
              <a:rPr sz="2000" spc="-5" dirty="0">
                <a:latin typeface="Calibri"/>
                <a:cs typeface="Calibri"/>
              </a:rPr>
              <a:t>диагностики </a:t>
            </a:r>
            <a:r>
              <a:rPr sz="2000" spc="-10" dirty="0">
                <a:latin typeface="Calibri"/>
                <a:cs typeface="Calibri"/>
              </a:rPr>
              <a:t>(мониторинга) </a:t>
            </a:r>
            <a:r>
              <a:rPr sz="2000" spc="-5" dirty="0">
                <a:latin typeface="Calibri"/>
                <a:cs typeface="Calibri"/>
              </a:rPr>
              <a:t>могут  использоваться </a:t>
            </a:r>
            <a:r>
              <a:rPr sz="2000" spc="-10" dirty="0">
                <a:latin typeface="Calibri"/>
                <a:cs typeface="Calibri"/>
              </a:rPr>
              <a:t>исключительно </a:t>
            </a:r>
            <a:r>
              <a:rPr sz="2000" spc="-5" dirty="0">
                <a:latin typeface="Calibri"/>
                <a:cs typeface="Calibri"/>
              </a:rPr>
              <a:t>для решения </a:t>
            </a:r>
            <a:r>
              <a:rPr sz="2000" spc="-10" dirty="0">
                <a:latin typeface="Calibri"/>
                <a:cs typeface="Calibri"/>
              </a:rPr>
              <a:t>следующих  образовательных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задач: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1) </a:t>
            </a:r>
            <a:r>
              <a:rPr sz="2000" spc="-5" dirty="0">
                <a:latin typeface="Calibri"/>
                <a:cs typeface="Calibri"/>
              </a:rPr>
              <a:t>индивидуализации образования </a:t>
            </a:r>
            <a:r>
              <a:rPr sz="2000" dirty="0">
                <a:latin typeface="Calibri"/>
                <a:cs typeface="Calibri"/>
              </a:rPr>
              <a:t>(в </a:t>
            </a:r>
            <a:r>
              <a:rPr sz="2000" spc="-15" dirty="0">
                <a:latin typeface="Calibri"/>
                <a:cs typeface="Calibri"/>
              </a:rPr>
              <a:t>том </a:t>
            </a:r>
            <a:r>
              <a:rPr sz="2000" spc="-5" dirty="0">
                <a:latin typeface="Calibri"/>
                <a:cs typeface="Calibri"/>
              </a:rPr>
              <a:t>числе </a:t>
            </a:r>
            <a:r>
              <a:rPr sz="2000" spc="-10" dirty="0">
                <a:latin typeface="Calibri"/>
                <a:cs typeface="Calibri"/>
              </a:rPr>
              <a:t>поддержки ребенка,  </a:t>
            </a:r>
            <a:r>
              <a:rPr sz="2000" spc="-5" dirty="0">
                <a:latin typeface="Calibri"/>
                <a:cs typeface="Calibri"/>
              </a:rPr>
              <a:t>построения </a:t>
            </a:r>
            <a:r>
              <a:rPr sz="2000" spc="-10" dirty="0">
                <a:latin typeface="Calibri"/>
                <a:cs typeface="Calibri"/>
              </a:rPr>
              <a:t>его образовательной </a:t>
            </a:r>
            <a:r>
              <a:rPr sz="2000" spc="-5" dirty="0">
                <a:latin typeface="Calibri"/>
                <a:cs typeface="Calibri"/>
              </a:rPr>
              <a:t>траектории или профессиональной  коррекции особенностей </a:t>
            </a:r>
            <a:r>
              <a:rPr sz="2000" spc="-10" dirty="0">
                <a:latin typeface="Calibri"/>
                <a:cs typeface="Calibri"/>
              </a:rPr>
              <a:t>его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развития);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2) </a:t>
            </a:r>
            <a:r>
              <a:rPr sz="2000" spc="-5" dirty="0">
                <a:latin typeface="Calibri"/>
                <a:cs typeface="Calibri"/>
              </a:rPr>
              <a:t>оптимизации работы </a:t>
            </a:r>
            <a:r>
              <a:rPr sz="2000" dirty="0">
                <a:latin typeface="Calibri"/>
                <a:cs typeface="Calibri"/>
              </a:rPr>
              <a:t>с </a:t>
            </a:r>
            <a:r>
              <a:rPr sz="2000" spc="-5" dirty="0">
                <a:latin typeface="Calibri"/>
                <a:cs typeface="Calibri"/>
              </a:rPr>
              <a:t>группой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При </a:t>
            </a:r>
            <a:r>
              <a:rPr sz="2000" spc="-15" dirty="0">
                <a:latin typeface="Calibri"/>
                <a:cs typeface="Calibri"/>
              </a:rPr>
              <a:t>необходимости </a:t>
            </a:r>
            <a:r>
              <a:rPr sz="2000" spc="-10" dirty="0">
                <a:latin typeface="Calibri"/>
                <a:cs typeface="Calibri"/>
              </a:rPr>
              <a:t>используется психологическая </a:t>
            </a:r>
            <a:r>
              <a:rPr sz="2000" spc="-5" dirty="0">
                <a:latin typeface="Calibri"/>
                <a:cs typeface="Calibri"/>
              </a:rPr>
              <a:t>диагностика развития  </a:t>
            </a:r>
            <a:r>
              <a:rPr sz="2000" spc="-10" dirty="0">
                <a:latin typeface="Calibri"/>
                <a:cs typeface="Calibri"/>
              </a:rPr>
              <a:t>детей </a:t>
            </a:r>
            <a:r>
              <a:rPr sz="2000" spc="-5" dirty="0">
                <a:latin typeface="Calibri"/>
                <a:cs typeface="Calibri"/>
              </a:rPr>
              <a:t>(выявление </a:t>
            </a:r>
            <a:r>
              <a:rPr sz="2000" dirty="0">
                <a:latin typeface="Calibri"/>
                <a:cs typeface="Calibri"/>
              </a:rPr>
              <a:t>и изучение </a:t>
            </a:r>
            <a:r>
              <a:rPr sz="2000" spc="-10" dirty="0">
                <a:latin typeface="Calibri"/>
                <a:cs typeface="Calibri"/>
              </a:rPr>
              <a:t>индивидуально-психологических  </a:t>
            </a:r>
            <a:r>
              <a:rPr sz="2000" spc="-5" dirty="0">
                <a:latin typeface="Calibri"/>
                <a:cs typeface="Calibri"/>
              </a:rPr>
              <a:t>особенностей </a:t>
            </a:r>
            <a:r>
              <a:rPr sz="2000" spc="-10" dirty="0">
                <a:latin typeface="Calibri"/>
                <a:cs typeface="Calibri"/>
              </a:rPr>
              <a:t>детей), </a:t>
            </a:r>
            <a:r>
              <a:rPr sz="2000" spc="-20" dirty="0">
                <a:latin typeface="Calibri"/>
                <a:cs typeface="Calibri"/>
              </a:rPr>
              <a:t>которую </a:t>
            </a:r>
            <a:r>
              <a:rPr sz="2000" spc="-15" dirty="0">
                <a:latin typeface="Calibri"/>
                <a:cs typeface="Calibri"/>
              </a:rPr>
              <a:t>проводят </a:t>
            </a:r>
            <a:r>
              <a:rPr sz="2000" dirty="0">
                <a:latin typeface="Calibri"/>
                <a:cs typeface="Calibri"/>
              </a:rPr>
              <a:t>квалифицированные  специалисты </a:t>
            </a:r>
            <a:r>
              <a:rPr sz="2000" spc="-10" dirty="0">
                <a:latin typeface="Calibri"/>
                <a:cs typeface="Calibri"/>
              </a:rPr>
              <a:t>(педагоги-психологи,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психологи).</a:t>
            </a:r>
            <a:endParaRPr sz="2000">
              <a:latin typeface="Calibri"/>
              <a:cs typeface="Calibri"/>
            </a:endParaRPr>
          </a:p>
          <a:p>
            <a:pPr marL="355600" marR="7620" indent="-342900" algn="just">
              <a:lnSpc>
                <a:spcPct val="80000"/>
              </a:lnSpc>
              <a:spcBef>
                <a:spcPts val="480"/>
              </a:spcBef>
            </a:pPr>
            <a:r>
              <a:rPr sz="2000" spc="-5" dirty="0">
                <a:latin typeface="Calibri"/>
                <a:cs typeface="Calibri"/>
              </a:rPr>
              <a:t>Участие </a:t>
            </a:r>
            <a:r>
              <a:rPr sz="2000" spc="-10" dirty="0">
                <a:latin typeface="Calibri"/>
                <a:cs typeface="Calibri"/>
              </a:rPr>
              <a:t>ребенка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психологической </a:t>
            </a:r>
            <a:r>
              <a:rPr sz="2000" spc="-5" dirty="0">
                <a:latin typeface="Calibri"/>
                <a:cs typeface="Calibri"/>
              </a:rPr>
              <a:t>диагностике </a:t>
            </a:r>
            <a:r>
              <a:rPr sz="2000" spc="-15" dirty="0">
                <a:latin typeface="Calibri"/>
                <a:cs typeface="Calibri"/>
              </a:rPr>
              <a:t>допускается </a:t>
            </a:r>
            <a:r>
              <a:rPr sz="2000" spc="-20" dirty="0">
                <a:latin typeface="Calibri"/>
                <a:cs typeface="Calibri"/>
              </a:rPr>
              <a:t>только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15" dirty="0">
                <a:latin typeface="Calibri"/>
                <a:cs typeface="Calibri"/>
              </a:rPr>
              <a:t>согласия </a:t>
            </a:r>
            <a:r>
              <a:rPr sz="2000" spc="-10" dirty="0">
                <a:latin typeface="Calibri"/>
                <a:cs typeface="Calibri"/>
              </a:rPr>
              <a:t>его </a:t>
            </a:r>
            <a:r>
              <a:rPr sz="2000" spc="-15" dirty="0">
                <a:latin typeface="Calibri"/>
                <a:cs typeface="Calibri"/>
              </a:rPr>
              <a:t>родителей </a:t>
            </a:r>
            <a:r>
              <a:rPr sz="2000" spc="-5" dirty="0">
                <a:latin typeface="Calibri"/>
                <a:cs typeface="Calibri"/>
              </a:rPr>
              <a:t>(законных </a:t>
            </a:r>
            <a:r>
              <a:rPr sz="2000" spc="-10" dirty="0">
                <a:latin typeface="Calibri"/>
                <a:cs typeface="Calibri"/>
              </a:rPr>
              <a:t>представителей).</a:t>
            </a:r>
            <a:endParaRPr sz="20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80100"/>
              </a:lnSpc>
              <a:spcBef>
                <a:spcPts val="480"/>
              </a:spcBef>
            </a:pPr>
            <a:r>
              <a:rPr sz="2000" spc="-20" dirty="0">
                <a:latin typeface="Calibri"/>
                <a:cs typeface="Calibri"/>
              </a:rPr>
              <a:t>Результаты </a:t>
            </a:r>
            <a:r>
              <a:rPr sz="2000" spc="-10" dirty="0">
                <a:latin typeface="Calibri"/>
                <a:cs typeface="Calibri"/>
              </a:rPr>
              <a:t>психологической </a:t>
            </a:r>
            <a:r>
              <a:rPr sz="2000" spc="-5" dirty="0">
                <a:latin typeface="Calibri"/>
                <a:cs typeface="Calibri"/>
              </a:rPr>
              <a:t>диагностики </a:t>
            </a:r>
            <a:r>
              <a:rPr sz="2000" spc="-10" dirty="0">
                <a:latin typeface="Calibri"/>
                <a:cs typeface="Calibri"/>
              </a:rPr>
              <a:t>могут </a:t>
            </a:r>
            <a:r>
              <a:rPr sz="2000" spc="-5" dirty="0">
                <a:latin typeface="Calibri"/>
                <a:cs typeface="Calibri"/>
              </a:rPr>
              <a:t>использоваться для  решения </a:t>
            </a:r>
            <a:r>
              <a:rPr sz="2000" dirty="0">
                <a:latin typeface="Calibri"/>
                <a:cs typeface="Calibri"/>
              </a:rPr>
              <a:t>задач </a:t>
            </a:r>
            <a:r>
              <a:rPr sz="2000" spc="-15" dirty="0">
                <a:latin typeface="Calibri"/>
                <a:cs typeface="Calibri"/>
              </a:rPr>
              <a:t>психологического </a:t>
            </a:r>
            <a:r>
              <a:rPr sz="2000" spc="-10" dirty="0">
                <a:latin typeface="Calibri"/>
                <a:cs typeface="Calibri"/>
              </a:rPr>
              <a:t>сопровождения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проведения  </a:t>
            </a:r>
            <a:r>
              <a:rPr sz="2000" spc="-5" dirty="0">
                <a:latin typeface="Calibri"/>
                <a:cs typeface="Calibri"/>
              </a:rPr>
              <a:t>квалифицированной коррекции </a:t>
            </a:r>
            <a:r>
              <a:rPr sz="2000" dirty="0">
                <a:latin typeface="Calibri"/>
                <a:cs typeface="Calibri"/>
              </a:rPr>
              <a:t>развития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7908" y="348744"/>
            <a:ext cx="8458200" cy="96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908" y="163067"/>
            <a:ext cx="7927381" cy="991553"/>
          </a:xfrm>
          <a:prstGeom prst="rect">
            <a:avLst/>
          </a:prstGeom>
        </p:spPr>
        <p:txBody>
          <a:bodyPr vert="horz" wrap="square" lIns="0" tIns="250444" rIns="0" bIns="0" rtlCol="0">
            <a:spAutoFit/>
          </a:bodyPr>
          <a:lstStyle/>
          <a:p>
            <a:pPr marL="2457450" marR="5080" indent="-141351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Мониторинг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позволяет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педагогу осуществить</a:t>
            </a:r>
            <a:r>
              <a:rPr sz="2400" b="1" spc="-15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личностно- 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ориентированное</a:t>
            </a:r>
            <a:r>
              <a:rPr sz="2400" b="1" spc="-4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образование</a:t>
            </a:r>
            <a:endParaRPr sz="24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60448"/>
            <a:ext cx="2741676" cy="2951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3984" y="4983479"/>
            <a:ext cx="1784604" cy="1318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9567" y="3604259"/>
            <a:ext cx="2226564" cy="1453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5928" y="1775460"/>
            <a:ext cx="1368552" cy="13853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1484" y="3631691"/>
            <a:ext cx="1696212" cy="12039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13120" y="1848611"/>
            <a:ext cx="1970531" cy="1449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0339" y="1808988"/>
            <a:ext cx="6390640" cy="4247515"/>
          </a:xfrm>
          <a:custGeom>
            <a:avLst/>
            <a:gdLst/>
            <a:ahLst/>
            <a:cxnLst/>
            <a:rect l="l" t="t" r="r" b="b"/>
            <a:pathLst>
              <a:path w="6390640" h="4247515">
                <a:moveTo>
                  <a:pt x="6390132" y="0"/>
                </a:moveTo>
                <a:lnTo>
                  <a:pt x="0" y="0"/>
                </a:lnTo>
                <a:lnTo>
                  <a:pt x="0" y="4247388"/>
                </a:lnTo>
                <a:lnTo>
                  <a:pt x="6390132" y="4247388"/>
                </a:lnTo>
                <a:lnTo>
                  <a:pt x="6390132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9714" y="1835911"/>
            <a:ext cx="598741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8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Medium Cond"/>
                <a:cs typeface="Franklin Gothic Medium Cond"/>
              </a:rPr>
              <a:t>3.2.3. При </a:t>
            </a:r>
            <a:r>
              <a:rPr sz="1800" spc="-5" dirty="0">
                <a:latin typeface="Franklin Gothic Medium Cond"/>
                <a:cs typeface="Franklin Gothic Medium Cond"/>
              </a:rPr>
              <a:t>реализации Программы может </a:t>
            </a:r>
            <a:r>
              <a:rPr sz="1800" dirty="0">
                <a:latin typeface="Franklin Gothic Medium Cond"/>
                <a:cs typeface="Franklin Gothic Medium Cond"/>
              </a:rPr>
              <a:t>проводиться </a:t>
            </a:r>
            <a:r>
              <a:rPr sz="1800" b="1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оценка  индивидуального развития </a:t>
            </a:r>
            <a:r>
              <a:rPr sz="1800" b="1" spc="5" dirty="0">
                <a:solidFill>
                  <a:srgbClr val="008000"/>
                </a:solidFill>
                <a:latin typeface="Franklin Gothic Medium Cond"/>
                <a:cs typeface="Franklin Gothic Medium Cond"/>
              </a:rPr>
              <a:t>детей</a:t>
            </a:r>
            <a:r>
              <a:rPr sz="1800" spc="5" dirty="0">
                <a:latin typeface="Franklin Gothic Medium Cond"/>
                <a:cs typeface="Franklin Gothic Medium Cond"/>
              </a:rPr>
              <a:t>. </a:t>
            </a:r>
            <a:r>
              <a:rPr sz="1800" dirty="0">
                <a:latin typeface="Franklin Gothic Medium Cond"/>
                <a:cs typeface="Franklin Gothic Medium Cond"/>
              </a:rPr>
              <a:t>Такая </a:t>
            </a:r>
            <a:r>
              <a:rPr sz="1800" b="1" dirty="0">
                <a:latin typeface="Franklin Gothic Medium Cond"/>
                <a:cs typeface="Franklin Gothic Medium Cond"/>
              </a:rPr>
              <a:t>оценка</a:t>
            </a:r>
            <a:r>
              <a:rPr sz="1800" b="1" spc="-190" dirty="0">
                <a:latin typeface="Franklin Gothic Medium Cond"/>
                <a:cs typeface="Franklin Gothic Medium Cond"/>
              </a:rPr>
              <a:t> </a:t>
            </a:r>
            <a:r>
              <a:rPr sz="1800" b="1" spc="-5" dirty="0">
                <a:latin typeface="Franklin Gothic Medium Cond"/>
                <a:cs typeface="Franklin Gothic Medium Cond"/>
              </a:rPr>
              <a:t>производится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 marR="90805">
              <a:lnSpc>
                <a:spcPct val="100000"/>
              </a:lnSpc>
            </a:pPr>
            <a:r>
              <a:rPr sz="1800" b="1" spc="-5" dirty="0">
                <a:latin typeface="Franklin Gothic Medium Cond"/>
                <a:cs typeface="Franklin Gothic Medium Cond"/>
              </a:rPr>
              <a:t>педагогическим </a:t>
            </a:r>
            <a:r>
              <a:rPr sz="1800" b="1" dirty="0">
                <a:latin typeface="Franklin Gothic Medium Cond"/>
                <a:cs typeface="Franklin Gothic Medium Cond"/>
              </a:rPr>
              <a:t>работником </a:t>
            </a:r>
            <a:r>
              <a:rPr sz="1800" b="1" spc="-5" dirty="0">
                <a:latin typeface="Franklin Gothic Medium Cond"/>
                <a:cs typeface="Franklin Gothic Medium Cond"/>
              </a:rPr>
              <a:t>в </a:t>
            </a:r>
            <a:r>
              <a:rPr sz="1800" b="1" dirty="0">
                <a:latin typeface="Franklin Gothic Medium Cond"/>
                <a:cs typeface="Franklin Gothic Medium Cond"/>
              </a:rPr>
              <a:t>рамках </a:t>
            </a:r>
            <a:r>
              <a:rPr sz="1800" b="1" spc="-5" dirty="0">
                <a:latin typeface="Franklin Gothic Medium Cond"/>
                <a:cs typeface="Franklin Gothic Medium Cond"/>
              </a:rPr>
              <a:t>педагогической диагностики  </a:t>
            </a:r>
            <a:r>
              <a:rPr sz="1800" spc="-5" dirty="0">
                <a:latin typeface="Franklin Gothic Medium Cond"/>
                <a:cs typeface="Franklin Gothic Medium Cond"/>
              </a:rPr>
              <a:t>(оценки индивидуального развития детей дошкольного</a:t>
            </a:r>
            <a:r>
              <a:rPr sz="1800" spc="-1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возраста,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 marR="387985">
              <a:lnSpc>
                <a:spcPct val="100000"/>
              </a:lnSpc>
            </a:pPr>
            <a:r>
              <a:rPr sz="1800" dirty="0">
                <a:latin typeface="Franklin Gothic Medium Cond"/>
                <a:cs typeface="Franklin Gothic Medium Cond"/>
              </a:rPr>
              <a:t>связанной с оценкой </a:t>
            </a:r>
            <a:r>
              <a:rPr sz="1800" spc="-5" dirty="0">
                <a:latin typeface="Franklin Gothic Medium Cond"/>
                <a:cs typeface="Franklin Gothic Medium Cond"/>
              </a:rPr>
              <a:t>эффективности педагогических действий </a:t>
            </a:r>
            <a:r>
              <a:rPr sz="1800" dirty="0">
                <a:latin typeface="Franklin Gothic Medium Cond"/>
                <a:cs typeface="Franklin Gothic Medium Cond"/>
              </a:rPr>
              <a:t>и  лежащей в основе их </a:t>
            </a:r>
            <a:r>
              <a:rPr sz="1800" spc="-5" dirty="0">
                <a:latin typeface="Franklin Gothic Medium Cond"/>
                <a:cs typeface="Franklin Gothic Medium Cond"/>
              </a:rPr>
              <a:t>дальнейшего</a:t>
            </a:r>
            <a:r>
              <a:rPr sz="1800" spc="-10" dirty="0">
                <a:latin typeface="Franklin Gothic Medium Cond"/>
                <a:cs typeface="Franklin Gothic Medium Cond"/>
              </a:rPr>
              <a:t> </a:t>
            </a:r>
            <a:r>
              <a:rPr sz="1800" dirty="0">
                <a:latin typeface="Franklin Gothic Medium Cond"/>
                <a:cs typeface="Franklin Gothic Medium Cond"/>
              </a:rPr>
              <a:t>планирования).</a:t>
            </a:r>
          </a:p>
          <a:p>
            <a:pPr marL="12700" marR="665480">
              <a:lnSpc>
                <a:spcPct val="100000"/>
              </a:lnSpc>
            </a:pPr>
            <a:r>
              <a:rPr sz="1800" spc="-5" dirty="0">
                <a:latin typeface="Franklin Gothic Medium Cond"/>
                <a:cs typeface="Franklin Gothic Medium Cond"/>
              </a:rPr>
              <a:t>Результаты педагогической диагностики (мониторинга) могут  </a:t>
            </a:r>
            <a:r>
              <a:rPr sz="1800" dirty="0">
                <a:latin typeface="Franklin Gothic Medium Cond"/>
                <a:cs typeface="Franklin Gothic Medium Cond"/>
              </a:rPr>
              <a:t>использоваться исключительно для </a:t>
            </a:r>
            <a:r>
              <a:rPr sz="1800" spc="-5" dirty="0">
                <a:latin typeface="Franklin Gothic Medium Cond"/>
                <a:cs typeface="Franklin Gothic Medium Cond"/>
              </a:rPr>
              <a:t>решения</a:t>
            </a:r>
            <a:r>
              <a:rPr sz="1800" spc="-5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следующих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Franklin Gothic Medium Cond"/>
                <a:cs typeface="Franklin Gothic Medium Cond"/>
              </a:rPr>
              <a:t>образовательных</a:t>
            </a:r>
            <a:r>
              <a:rPr sz="1800" spc="-5" dirty="0">
                <a:latin typeface="Franklin Gothic Medium Cond"/>
                <a:cs typeface="Franklin Gothic Medium Cond"/>
              </a:rPr>
              <a:t> </a:t>
            </a:r>
            <a:r>
              <a:rPr sz="1800" dirty="0">
                <a:latin typeface="Franklin Gothic Medium Cond"/>
                <a:cs typeface="Franklin Gothic Medium Cond"/>
              </a:rPr>
              <a:t>задач: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Franklin Gothic Medium Cond"/>
              <a:buAutoNum type="arabicParenR"/>
              <a:tabLst>
                <a:tab pos="232410" algn="l"/>
              </a:tabLst>
            </a:pPr>
            <a:r>
              <a:rPr sz="1800" b="1" dirty="0">
                <a:latin typeface="Franklin Gothic Medium Cond"/>
                <a:cs typeface="Franklin Gothic Medium Cond"/>
              </a:rPr>
              <a:t>индивидуализации </a:t>
            </a:r>
            <a:r>
              <a:rPr sz="1800" b="1" spc="-5" dirty="0">
                <a:latin typeface="Franklin Gothic Medium Cond"/>
                <a:cs typeface="Franklin Gothic Medium Cond"/>
              </a:rPr>
              <a:t>образования </a:t>
            </a:r>
            <a:r>
              <a:rPr sz="1800" spc="-5" dirty="0">
                <a:latin typeface="Franklin Gothic Medium Cond"/>
                <a:cs typeface="Franklin Gothic Medium Cond"/>
              </a:rPr>
              <a:t>(в том числе </a:t>
            </a:r>
            <a:r>
              <a:rPr sz="1800" dirty="0">
                <a:latin typeface="Franklin Gothic Medium Cond"/>
                <a:cs typeface="Franklin Gothic Medium Cond"/>
              </a:rPr>
              <a:t>поддержки </a:t>
            </a:r>
            <a:r>
              <a:rPr sz="1800" spc="-5" dirty="0">
                <a:latin typeface="Franklin Gothic Medium Cond"/>
                <a:cs typeface="Franklin Gothic Medium Cond"/>
              </a:rPr>
              <a:t>ребенка,  построения его образовательной траектории </a:t>
            </a:r>
            <a:r>
              <a:rPr sz="1800" dirty="0">
                <a:latin typeface="Franklin Gothic Medium Cond"/>
                <a:cs typeface="Franklin Gothic Medium Cond"/>
              </a:rPr>
              <a:t>или </a:t>
            </a:r>
            <a:r>
              <a:rPr sz="1800" spc="-5" dirty="0">
                <a:latin typeface="Franklin Gothic Medium Cond"/>
                <a:cs typeface="Franklin Gothic Medium Cond"/>
              </a:rPr>
              <a:t>профессиональной  коррекции особенностей его</a:t>
            </a:r>
            <a:r>
              <a:rPr sz="1800" spc="1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развития);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232410" indent="-219710" algn="just">
              <a:lnSpc>
                <a:spcPct val="100000"/>
              </a:lnSpc>
              <a:buFont typeface="Franklin Gothic Medium Cond"/>
              <a:buAutoNum type="arabicParenR"/>
              <a:tabLst>
                <a:tab pos="232410" algn="l"/>
              </a:tabLst>
            </a:pPr>
            <a:r>
              <a:rPr sz="1800" b="1" spc="-5" dirty="0">
                <a:latin typeface="Franklin Gothic Medium Cond"/>
                <a:cs typeface="Franklin Gothic Medium Cond"/>
              </a:rPr>
              <a:t>оптимизации </a:t>
            </a:r>
            <a:r>
              <a:rPr sz="1800" b="1" dirty="0">
                <a:latin typeface="Franklin Gothic Medium Cond"/>
                <a:cs typeface="Franklin Gothic Medium Cond"/>
              </a:rPr>
              <a:t>работы </a:t>
            </a:r>
            <a:r>
              <a:rPr sz="1800" b="1" spc="-5" dirty="0">
                <a:latin typeface="Franklin Gothic Medium Cond"/>
                <a:cs typeface="Franklin Gothic Medium Cond"/>
              </a:rPr>
              <a:t>с </a:t>
            </a:r>
            <a:r>
              <a:rPr sz="1800" b="1" dirty="0">
                <a:latin typeface="Franklin Gothic Medium Cond"/>
                <a:cs typeface="Franklin Gothic Medium Cond"/>
              </a:rPr>
              <a:t>группой</a:t>
            </a:r>
            <a:r>
              <a:rPr sz="1800" b="1" spc="-114" dirty="0">
                <a:latin typeface="Franklin Gothic Medium Cond"/>
                <a:cs typeface="Franklin Gothic Medium Cond"/>
              </a:rPr>
              <a:t> </a:t>
            </a:r>
            <a:r>
              <a:rPr sz="1800" b="1" spc="5" dirty="0">
                <a:latin typeface="Franklin Gothic Medium Cond"/>
                <a:cs typeface="Franklin Gothic Medium Cond"/>
              </a:rPr>
              <a:t>детей</a:t>
            </a:r>
            <a:r>
              <a:rPr sz="1800" spc="5" dirty="0">
                <a:latin typeface="Franklin Gothic Medium Cond"/>
                <a:cs typeface="Franklin Gothic Medium Cond"/>
              </a:rPr>
              <a:t>.</a:t>
            </a:r>
            <a:endParaRPr sz="1800" dirty="0">
              <a:latin typeface="Franklin Gothic Medium Cond"/>
              <a:cs typeface="Franklin Gothic Medium Con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267" y="5398109"/>
            <a:ext cx="2419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8000"/>
                </a:solidFill>
                <a:latin typeface="Arial"/>
                <a:cs typeface="Arial"/>
              </a:rPr>
              <a:t>наблюдатель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504"/>
            <a:ext cx="9014460" cy="969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61058" y="852297"/>
            <a:ext cx="6267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Какова </a:t>
            </a:r>
            <a:r>
              <a:rPr sz="28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роль </a:t>
            </a:r>
            <a:r>
              <a:rPr sz="2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педагога </a:t>
            </a:r>
            <a:r>
              <a:rPr sz="28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в </a:t>
            </a:r>
            <a:r>
              <a:rPr sz="2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процессе «Мы</a:t>
            </a:r>
            <a:r>
              <a:rPr sz="2800" b="1" spc="-18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8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сами»?</a:t>
            </a:r>
            <a:endParaRPr sz="28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9744" y="4983479"/>
            <a:ext cx="1784603" cy="131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0276" y="4710684"/>
            <a:ext cx="2228087" cy="145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5359" y="2122932"/>
            <a:ext cx="1368552" cy="1385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9" y="3508247"/>
            <a:ext cx="1694688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3700" y="3140964"/>
            <a:ext cx="1970531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08" y="2348483"/>
            <a:ext cx="4239768" cy="1979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4861941"/>
            <a:ext cx="4138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Модификатор </a:t>
            </a:r>
            <a:r>
              <a:rPr sz="2400" dirty="0">
                <a:latin typeface="Arial"/>
                <a:cs typeface="Arial"/>
              </a:rPr>
              <a:t>– мягкое  </a:t>
            </a:r>
            <a:r>
              <a:rPr sz="2400" spc="-5" dirty="0">
                <a:latin typeface="Arial"/>
                <a:cs typeface="Arial"/>
              </a:rPr>
              <a:t>управление игрой </a:t>
            </a:r>
            <a:r>
              <a:rPr sz="2400" spc="-10" dirty="0">
                <a:latin typeface="Arial"/>
                <a:cs typeface="Arial"/>
              </a:rPr>
              <a:t>через  временное </a:t>
            </a:r>
            <a:r>
              <a:rPr sz="2400" spc="-5" dirty="0">
                <a:latin typeface="Arial"/>
                <a:cs typeface="Arial"/>
              </a:rPr>
              <a:t>включение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игру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23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3504"/>
            <a:ext cx="9014460" cy="1536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41" y="801370"/>
            <a:ext cx="86544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Такая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деятельность позволяет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педагогу управлять игрой для поворота</a:t>
            </a:r>
            <a:r>
              <a:rPr sz="2400" b="1" spc="-21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темы  </a:t>
            </a:r>
            <a:r>
              <a:rPr sz="2400" b="1" spc="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или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сюжета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с </a:t>
            </a:r>
            <a:r>
              <a:rPr sz="2400" b="1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целью создания ситуаций, способствующих развитию  ребёнка по каким-либо</a:t>
            </a:r>
            <a:r>
              <a:rPr sz="2400" b="1" spc="-100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Franklin Gothic Medium Cond"/>
                <a:cs typeface="Franklin Gothic Medium Cond"/>
              </a:rPr>
              <a:t>направлениям.</a:t>
            </a:r>
            <a:endParaRPr sz="240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9744" y="4983479"/>
            <a:ext cx="1784603" cy="131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0276" y="4710684"/>
            <a:ext cx="2228087" cy="1453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5359" y="2122932"/>
            <a:ext cx="1368552" cy="1385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9" y="3508247"/>
            <a:ext cx="1694688" cy="12024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3700" y="3140964"/>
            <a:ext cx="1970531" cy="144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08" y="2348483"/>
            <a:ext cx="4239768" cy="19796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4861941"/>
            <a:ext cx="41382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Модификатор </a:t>
            </a:r>
            <a:r>
              <a:rPr sz="2400" dirty="0">
                <a:latin typeface="Arial"/>
                <a:cs typeface="Arial"/>
              </a:rPr>
              <a:t>– мягкое  </a:t>
            </a:r>
            <a:r>
              <a:rPr sz="2400" spc="-5" dirty="0">
                <a:latin typeface="Arial"/>
                <a:cs typeface="Arial"/>
              </a:rPr>
              <a:t>управление игрой </a:t>
            </a:r>
            <a:r>
              <a:rPr sz="2400" spc="-10" dirty="0">
                <a:latin typeface="Arial"/>
                <a:cs typeface="Arial"/>
              </a:rPr>
              <a:t>через  временное </a:t>
            </a:r>
            <a:r>
              <a:rPr sz="2400" spc="-5" dirty="0">
                <a:latin typeface="Arial"/>
                <a:cs typeface="Arial"/>
              </a:rPr>
              <a:t>включение </a:t>
            </a:r>
            <a:r>
              <a:rPr sz="2400" dirty="0">
                <a:latin typeface="Arial"/>
                <a:cs typeface="Arial"/>
              </a:rPr>
              <a:t>в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игру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98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- «вход» в сегодняшний день 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6" y="1891504"/>
            <a:ext cx="4960773" cy="42349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как: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«настройка» на интересную жизнь  сегодня (мотивация);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определение  интересов детей и приглашение их к разным видам деятельности;</a:t>
            </a:r>
          </a:p>
          <a:p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рассказ об интересных  беседах с родителями по пути из детского сада домой и из дома в детский сад.</a:t>
            </a:r>
          </a:p>
          <a:p>
            <a:pPr marL="457200" indent="-457200">
              <a:buAutoNum type="arabicPeriod"/>
            </a:pP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242" name="Picture 2" descr="http://img-fotki.yandex.ru/get/3912/mr-andersn.1/0_23f0a_7e44e599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839" y="1516565"/>
            <a:ext cx="3107233" cy="31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1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647063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Самообслуживание и элементарный бытовой труд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этот вид деятельности могут освоить все дети 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303" y="1489724"/>
            <a:ext cx="8618372" cy="1052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дошкольник проходит путь от «ученика» к «мастеру».  Сравниваем только с собой. Гордимся  успехами.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098" name="Picture 2" descr="http://womenhappiness.ru/wp-content/uploads/2014/09/zachem-rebenku-nuzhen-detskij-s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146" y="2827084"/>
            <a:ext cx="3119831" cy="23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s172.ucoz.ru/solnech/IMG_20141208_1601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61261" y="2754351"/>
            <a:ext cx="3372871" cy="25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4829" y="5486400"/>
            <a:ext cx="250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Играем, тренируемся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9775" y="5487742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Реально помогаем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36380" y="3724507"/>
            <a:ext cx="1739591" cy="41259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37602" y="2419814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890" y="737541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Зарядка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это должны уметь все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601239"/>
            <a:ext cx="8618372" cy="10527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3000"/>
              </a:lnSpc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Каждый дошкольник проходит путь от «ученика» к «мастеру».  Сравниваем только с собой. Гордимся  успехами.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1493" y="5508702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Учимся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4954" y="5303076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Умеем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36380" y="3724507"/>
            <a:ext cx="1739591" cy="412595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matveyrybka.ucoz.ru/_nw/29/84041128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751" y="2776654"/>
            <a:ext cx="2836950" cy="20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s00.infourok.ru/images/doc/155/179625/hello_html_67aba3b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2397" y="2894553"/>
            <a:ext cx="1453330" cy="20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637602" y="2642834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69"/>
            <a:ext cx="8630811" cy="10644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индивидуальные интересы дошкольников во время завтрака и обеда? </a:t>
            </a:r>
          </a:p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Должны ли дети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съесть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свой завтрак и обед полностью?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605" y="1824260"/>
            <a:ext cx="8618372" cy="9858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Международный анализ дошкольного образования в России удивил экспертов тем, что … в России от детей требуют  съесть всю пищу, </a:t>
            </a: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которую им дают.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170" name="Picture 2" descr="http://pupslove.me/wp-content/uploads/2014/05/3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86" y="3207679"/>
            <a:ext cx="4505954" cy="26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hochu.ua/images/articles/2010/6956_bonapetit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87" y="3122337"/>
            <a:ext cx="2774834" cy="27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1261" y="5927188"/>
            <a:ext cx="8618372" cy="7189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Учитывать индивидуальные интересы дошкольников чрезвычайно просто. Дети должны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столько,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захотят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637602" y="2899307"/>
            <a:ext cx="7868794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2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Когда и как  учитывать индивидуальные интересы дошкольников?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</a:t>
            </a: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время  для игр, наблюдений и экспериментов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627" y="1891503"/>
            <a:ext cx="4414363" cy="45539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Прогулка позволяет: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обеспечить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здоровый образ жизни для всех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детей;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дать возможность каждому ребёнку выбрать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свою игру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3) учиться наблюдать окружающий мир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учётом своих интересов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>
              <a:lnSpc>
                <a:spcPts val="3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4) искать ответы </a:t>
            </a:r>
            <a:r>
              <a:rPr lang="ru-RU" sz="2000" b="1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свои вопросы</a:t>
            </a:r>
            <a:r>
              <a:rPr lang="ru-RU" sz="2000" dirty="0" smtClean="0">
                <a:solidFill>
                  <a:srgbClr val="FF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помощью опытов.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268" name="Picture 4" descr="http://kladraz.ru/images/photos/medium/article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6722" y="1328050"/>
            <a:ext cx="3407775" cy="495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310" y="613183"/>
            <a:ext cx="8208912" cy="10533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Виды деятельности </a:t>
            </a:r>
          </a:p>
          <a:p>
            <a:pPr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</a:rPr>
              <a:t>(дошкольный возраст)</a:t>
            </a:r>
            <a:endParaRPr lang="ru-RU" sz="3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6280" y="1828800"/>
            <a:ext cx="7528560" cy="4715088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AutoNum type="arabicPeriod"/>
            </a:pPr>
            <a:r>
              <a:rPr lang="ru-RU" sz="2400" u="sng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Игровая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Коммуникативная  деятельность.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Познавательно-исследовательская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Восприятие  художественной литературы и фольклора.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Самообслуживание  </a:t>
            </a:r>
            <a:r>
              <a:rPr lang="ru-RU" sz="2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элементарный бытовой </a:t>
            </a: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труд.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Конструирование. 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Изобразительная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Музыкальная  деятельность.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Двигательная деятельность</a:t>
            </a:r>
            <a:r>
              <a:rPr lang="ru-RU" sz="24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400" dirty="0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504" y="1447800"/>
            <a:ext cx="8886750" cy="10424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Мотивационный этап </a:t>
            </a:r>
            <a:r>
              <a:rPr lang="ru-RU" sz="20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(создание условий для возникновения у ребёнка внутреннего побуждающего мотива к новой деятельности).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49023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Ориентировочный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(формулирование целей деятельности, подбор средств).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3528" y="3506728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Исполнительский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(реализация самой деятельности, получение результата, подведение итогов).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760" y="4514840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Рефлексивный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(«взгляд назад», выражение  своих эмоций по итогам деятельности).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6760" y="5522952"/>
            <a:ext cx="8886750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3399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Перспективный этап </a:t>
            </a:r>
            <a:r>
              <a:rPr lang="ru-RU" sz="20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(выход на самостоятельную деятельность детей).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542" y="306750"/>
            <a:ext cx="8712968" cy="6328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Этапы совместной образовательной деятельности педагога и детей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822" y="447878"/>
            <a:ext cx="7532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ФЕДЕРАЛЬНЫЙ </a:t>
            </a:r>
            <a:r>
              <a:rPr sz="2400" spc="-20" dirty="0"/>
              <a:t>ГОСУДАРСТВЕННЫЙ</a:t>
            </a:r>
            <a:r>
              <a:rPr sz="2400" dirty="0"/>
              <a:t> </a:t>
            </a:r>
            <a:r>
              <a:rPr sz="2400" spc="-30" dirty="0"/>
              <a:t>ОБРАЗОВАТЕЛЬНЫЙ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8916" y="775243"/>
            <a:ext cx="8194675" cy="48958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760855">
              <a:lnSpc>
                <a:spcPct val="100000"/>
              </a:lnSpc>
              <a:spcBef>
                <a:spcPts val="405"/>
              </a:spcBef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СТАНДАРТ ДОШКОЛЬНОГО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175260" marR="5080" indent="539115">
              <a:lnSpc>
                <a:spcPts val="3810"/>
              </a:lnSpc>
              <a:spcBef>
                <a:spcPts val="100"/>
              </a:spcBef>
            </a:pPr>
            <a:r>
              <a:rPr sz="2800" spc="-95" dirty="0">
                <a:latin typeface="Calibri"/>
                <a:cs typeface="Calibri"/>
              </a:rPr>
              <a:t>IV. </a:t>
            </a:r>
            <a:r>
              <a:rPr sz="2600" spc="-25" dirty="0">
                <a:latin typeface="Calibri"/>
                <a:cs typeface="Calibri"/>
              </a:rPr>
              <a:t>Требования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25" dirty="0">
                <a:latin typeface="Calibri"/>
                <a:cs typeface="Calibri"/>
              </a:rPr>
              <a:t>результатам </a:t>
            </a:r>
            <a:r>
              <a:rPr sz="2600" spc="-5" dirty="0">
                <a:latin typeface="Calibri"/>
                <a:cs typeface="Calibri"/>
              </a:rPr>
              <a:t>освоения основной  </a:t>
            </a:r>
            <a:r>
              <a:rPr sz="2600" spc="-10" dirty="0">
                <a:latin typeface="Calibri"/>
                <a:cs typeface="Calibri"/>
              </a:rPr>
              <a:t>образовательной </a:t>
            </a:r>
            <a:r>
              <a:rPr sz="2600" dirty="0">
                <a:latin typeface="Calibri"/>
                <a:cs typeface="Calibri"/>
              </a:rPr>
              <a:t>программы </a:t>
            </a:r>
            <a:r>
              <a:rPr sz="2600" spc="-20" dirty="0">
                <a:latin typeface="Calibri"/>
                <a:cs typeface="Calibri"/>
              </a:rPr>
              <a:t>дошкольного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образования</a:t>
            </a:r>
            <a:endParaRPr sz="2600">
              <a:latin typeface="Calibri"/>
              <a:cs typeface="Calibri"/>
            </a:endParaRPr>
          </a:p>
          <a:p>
            <a:pPr marL="12700" marR="139700" algn="just">
              <a:lnSpc>
                <a:spcPct val="100000"/>
              </a:lnSpc>
              <a:spcBef>
                <a:spcPts val="1035"/>
              </a:spcBef>
            </a:pPr>
            <a:r>
              <a:rPr sz="2000" spc="-5" dirty="0">
                <a:latin typeface="Calibri"/>
                <a:cs typeface="Calibri"/>
              </a:rPr>
              <a:t>4.1. </a:t>
            </a:r>
            <a:r>
              <a:rPr sz="2000" spc="-20" dirty="0">
                <a:latin typeface="Calibri"/>
                <a:cs typeface="Calibri"/>
              </a:rPr>
              <a:t>Требования </a:t>
            </a:r>
            <a:r>
              <a:rPr sz="2000" spc="-5" dirty="0">
                <a:latin typeface="Calibri"/>
                <a:cs typeface="Calibri"/>
              </a:rPr>
              <a:t>Стандарта </a:t>
            </a:r>
            <a:r>
              <a:rPr sz="2000" dirty="0">
                <a:latin typeface="Calibri"/>
                <a:cs typeface="Calibri"/>
              </a:rPr>
              <a:t>к </a:t>
            </a:r>
            <a:r>
              <a:rPr sz="2000" spc="-20" dirty="0">
                <a:latin typeface="Calibri"/>
                <a:cs typeface="Calibri"/>
              </a:rPr>
              <a:t>результатам </a:t>
            </a:r>
            <a:r>
              <a:rPr sz="2000" spc="-5" dirty="0">
                <a:latin typeface="Calibri"/>
                <a:cs typeface="Calibri"/>
              </a:rPr>
              <a:t>освоения Программы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представлены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виде целевых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ориентиров </a:t>
            </a:r>
            <a:r>
              <a:rPr sz="2000" spc="-15" dirty="0">
                <a:latin typeface="Calibri"/>
                <a:cs typeface="Calibri"/>
              </a:rPr>
              <a:t>дошкольного </a:t>
            </a:r>
            <a:r>
              <a:rPr sz="2000" spc="-5" dirty="0">
                <a:latin typeface="Calibri"/>
                <a:cs typeface="Calibri"/>
              </a:rPr>
              <a:t>образования,  </a:t>
            </a:r>
            <a:r>
              <a:rPr sz="2000" spc="-15" dirty="0">
                <a:latin typeface="Calibri"/>
                <a:cs typeface="Calibri"/>
              </a:rPr>
              <a:t>которые </a:t>
            </a:r>
            <a:r>
              <a:rPr sz="2000" spc="-10" dirty="0">
                <a:latin typeface="Calibri"/>
                <a:cs typeface="Calibri"/>
              </a:rPr>
              <a:t>представляют </a:t>
            </a:r>
            <a:r>
              <a:rPr sz="2000" spc="-5" dirty="0">
                <a:latin typeface="Calibri"/>
                <a:cs typeface="Calibri"/>
              </a:rPr>
              <a:t>собой социально-нормативные </a:t>
            </a:r>
            <a:r>
              <a:rPr sz="2000" dirty="0">
                <a:latin typeface="Calibri"/>
                <a:cs typeface="Calibri"/>
              </a:rPr>
              <a:t>возрастные  </a:t>
            </a:r>
            <a:r>
              <a:rPr sz="2000" spc="-5" dirty="0">
                <a:latin typeface="Calibri"/>
                <a:cs typeface="Calibri"/>
              </a:rPr>
              <a:t>характеристики возможных </a:t>
            </a:r>
            <a:r>
              <a:rPr sz="2000" spc="-10" dirty="0">
                <a:latin typeface="Calibri"/>
                <a:cs typeface="Calibri"/>
              </a:rPr>
              <a:t>достижений ребенка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5" dirty="0">
                <a:latin typeface="Calibri"/>
                <a:cs typeface="Calibri"/>
              </a:rPr>
              <a:t>этапе </a:t>
            </a:r>
            <a:r>
              <a:rPr sz="2000" dirty="0">
                <a:latin typeface="Calibri"/>
                <a:cs typeface="Calibri"/>
              </a:rPr>
              <a:t>завершения  уровня </a:t>
            </a:r>
            <a:r>
              <a:rPr sz="2000" spc="-15" dirty="0">
                <a:latin typeface="Calibri"/>
                <a:cs typeface="Calibri"/>
              </a:rPr>
              <a:t>дошкольного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образования.</a:t>
            </a:r>
            <a:endParaRPr sz="2000">
              <a:latin typeface="Calibri"/>
              <a:cs typeface="Calibri"/>
            </a:endParaRPr>
          </a:p>
          <a:p>
            <a:pPr marL="12700" marR="139065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4.3. </a:t>
            </a:r>
            <a:r>
              <a:rPr sz="2000" spc="-10" dirty="0">
                <a:latin typeface="Calibri"/>
                <a:cs typeface="Calibri"/>
              </a:rPr>
              <a:t>Целевые </a:t>
            </a:r>
            <a:r>
              <a:rPr sz="2000" spc="-5" dirty="0">
                <a:latin typeface="Calibri"/>
                <a:cs typeface="Calibri"/>
              </a:rPr>
              <a:t>ориентиры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не </a:t>
            </a:r>
            <a:r>
              <a:rPr sz="2000" spc="-20" dirty="0">
                <a:solidFill>
                  <a:srgbClr val="FF0000"/>
                </a:solidFill>
                <a:latin typeface="Calibri"/>
                <a:cs typeface="Calibri"/>
              </a:rPr>
              <a:t>подлежат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непосредственной оценке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том  </a:t>
            </a:r>
            <a:r>
              <a:rPr sz="2000" dirty="0">
                <a:latin typeface="Calibri"/>
                <a:cs typeface="Calibri"/>
              </a:rPr>
              <a:t>числе в </a:t>
            </a:r>
            <a:r>
              <a:rPr sz="2000" spc="-10" dirty="0">
                <a:latin typeface="Calibri"/>
                <a:cs typeface="Calibri"/>
              </a:rPr>
              <a:t>виде педагогической </a:t>
            </a:r>
            <a:r>
              <a:rPr sz="2000" spc="-5" dirty="0">
                <a:latin typeface="Calibri"/>
                <a:cs typeface="Calibri"/>
              </a:rPr>
              <a:t>диагностики </a:t>
            </a:r>
            <a:r>
              <a:rPr sz="2000" spc="-10" dirty="0">
                <a:latin typeface="Calibri"/>
                <a:cs typeface="Calibri"/>
              </a:rPr>
              <a:t>(мониторинга),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не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являются 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основанием для их формального сравнения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реальными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достижениями  детей</a:t>
            </a:r>
            <a:r>
              <a:rPr sz="2000" spc="-10" dirty="0">
                <a:latin typeface="Calibri"/>
                <a:cs typeface="Calibri"/>
              </a:rPr>
              <a:t>. </a:t>
            </a:r>
            <a:r>
              <a:rPr sz="2000" dirty="0">
                <a:latin typeface="Calibri"/>
                <a:cs typeface="Calibri"/>
              </a:rPr>
              <a:t>Они не </a:t>
            </a:r>
            <a:r>
              <a:rPr sz="2000" spc="-10" dirty="0">
                <a:latin typeface="Calibri"/>
                <a:cs typeface="Calibri"/>
              </a:rPr>
              <a:t>являются </a:t>
            </a:r>
            <a:r>
              <a:rPr sz="2000" spc="-5" dirty="0">
                <a:latin typeface="Calibri"/>
                <a:cs typeface="Calibri"/>
              </a:rPr>
              <a:t>основой объективной </a:t>
            </a:r>
            <a:r>
              <a:rPr sz="2000" spc="-10" dirty="0">
                <a:latin typeface="Calibri"/>
                <a:cs typeface="Calibri"/>
              </a:rPr>
              <a:t>оценки </a:t>
            </a:r>
            <a:r>
              <a:rPr sz="2000" spc="-5" dirty="0">
                <a:latin typeface="Calibri"/>
                <a:cs typeface="Calibri"/>
              </a:rPr>
              <a:t>соответствия  установленным требованиям образовательной </a:t>
            </a:r>
            <a:r>
              <a:rPr sz="2000" spc="-10" dirty="0">
                <a:latin typeface="Calibri"/>
                <a:cs typeface="Calibri"/>
              </a:rPr>
              <a:t>деятельности </a:t>
            </a:r>
            <a:r>
              <a:rPr sz="2000" dirty="0">
                <a:latin typeface="Calibri"/>
                <a:cs typeface="Calibri"/>
              </a:rPr>
              <a:t>и  </a:t>
            </a:r>
            <a:r>
              <a:rPr sz="2000" spc="-15" dirty="0">
                <a:latin typeface="Calibri"/>
                <a:cs typeface="Calibri"/>
              </a:rPr>
              <a:t>подготовки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</a:t>
            </a:r>
            <a:r>
              <a:rPr lang="ru-RU" b="1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учиывать</a:t>
            </a:r>
            <a:r>
              <a:rPr lang="ru-RU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индивидуальные  особенности  детей  в НОД?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0748" y="449565"/>
            <a:ext cx="6120680" cy="614062"/>
          </a:xfrm>
          <a:prstGeom prst="roundRect">
            <a:avLst>
              <a:gd name="adj" fmla="val 468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педагогическая форма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4538" y="1644256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организации 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29708" y="1596792"/>
            <a:ext cx="3852428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 как форма работы внутри того или иного вида деятельности</a:t>
            </a:r>
            <a:endParaRPr lang="ru-RU" sz="22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56216" y="3228960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</a:t>
            </a:r>
            <a:endParaRPr lang="ru-RU" sz="44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19650" y="3297098"/>
            <a:ext cx="2592288" cy="25202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           Игра</a:t>
            </a: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sz="28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749586" y="1344764"/>
            <a:ext cx="947894" cy="2520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26936" y="1344764"/>
            <a:ext cx="1098122" cy="29949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11474" y="2867472"/>
            <a:ext cx="576064" cy="68617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7121584" y="2879440"/>
            <a:ext cx="28803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60572" y="6109808"/>
            <a:ext cx="6120680" cy="5517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9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как детская деятельность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467154" y="5654754"/>
            <a:ext cx="576056" cy="63936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5246482" y="4692518"/>
            <a:ext cx="1069312" cy="16016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ирог 20"/>
          <p:cNvSpPr/>
          <p:nvPr/>
        </p:nvSpPr>
        <p:spPr>
          <a:xfrm>
            <a:off x="5019650" y="3298264"/>
            <a:ext cx="2592288" cy="2520280"/>
          </a:xfrm>
          <a:prstGeom prst="pie">
            <a:avLst/>
          </a:prstGeom>
          <a:solidFill>
            <a:srgbClr val="FFCC66"/>
          </a:solid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graphicFrame>
        <p:nvGraphicFramePr>
          <p:cNvPr id="5" name="Group 18"/>
          <p:cNvGraphicFramePr>
            <a:graphicFrameLocks noGrp="1"/>
          </p:cNvGraphicFramePr>
          <p:nvPr>
            <p:extLst/>
          </p:nvPr>
        </p:nvGraphicFramePr>
        <p:xfrm>
          <a:off x="76200" y="692696"/>
          <a:ext cx="8991600" cy="5688632"/>
        </p:xfrm>
        <a:graphic>
          <a:graphicData uri="http://schemas.openxmlformats.org/drawingml/2006/table">
            <a:tbl>
              <a:tblPr/>
              <a:tblGrid>
                <a:gridCol w="35972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042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Виды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детской деятельности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(ФГОС)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Формы организации деятельности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4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Игровая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деятельность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 по правилам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сюжетно-ролевая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 с сюжетными игрушками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дидактическая игра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игра-рисование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 подвижная игра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1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222222"/>
            <a:ext cx="914400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Дидактическая игра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290" y="4008619"/>
            <a:ext cx="8811197" cy="1938992"/>
          </a:xfrm>
          <a:prstGeom prst="rect">
            <a:avLst/>
          </a:prstGeom>
          <a:solidFill>
            <a:srgbClr val="CCFFC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виды дидактических игр: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игры с предметами (игрушками, природным материалом);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настольно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печатные;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        словесные игры.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4016" y="1318672"/>
            <a:ext cx="8820472" cy="2677656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9BBB59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Игра дидактическая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[греч. </a:t>
            </a:r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didaktikos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— поучительный] — специально созданная игра, выполняющая определённую дидактическую задачу, скрытую от ребёнка в игровой ситуации за игровыми действиями. Дидактические игры составлены по принципу самообучения, когда сама игра направляет ребёнка на овладение знаниями (первичными представлениями) и умениями. 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5" descr="Обруч :: СДС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589" y="4851160"/>
            <a:ext cx="3491880" cy="2192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00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136518" y="1041394"/>
            <a:ext cx="4968551" cy="64807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 Мотивационная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знакомым правилам)</a:t>
            </a:r>
            <a:endParaRPr lang="ru-RU" altLang="ru-RU" sz="1600" dirty="0">
              <a:solidFill>
                <a:srgbClr val="FF33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049526" y="1971401"/>
            <a:ext cx="6192688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2. Затруднение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игровой ситуации </a:t>
            </a:r>
            <a:endParaRPr lang="ru-RU" altLang="ru-RU" sz="1600" dirty="0" smtClean="0">
              <a:solidFill>
                <a:srgbClr val="1F497D">
                  <a:lumMod val="50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(осознаем, что мы что-то ещё не знаем/не умеем)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051720" y="2791942"/>
            <a:ext cx="6480720" cy="7920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 Открытие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нового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знания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первичного представления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</a:t>
            </a:r>
            <a:r>
              <a:rPr lang="ru-RU" altLang="ru-RU" sz="1600" dirty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 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умения (</a:t>
            </a:r>
            <a:r>
              <a:rPr lang="ru-RU" altLang="ru-RU" sz="1600" i="1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способа действия</a:t>
            </a: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 новые правила игры)</a:t>
            </a:r>
            <a:endParaRPr lang="ru-RU" altLang="ru-RU" sz="2000" dirty="0">
              <a:solidFill>
                <a:srgbClr val="FF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049526" y="3748864"/>
            <a:ext cx="5976664" cy="5760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 Воспроизведение нового в типовой ситуации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(играем по новым правилам)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023944" y="4541298"/>
            <a:ext cx="6336704" cy="503709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5. Подведение итога и развивающие задания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(чему научились)</a:t>
            </a:r>
            <a:endParaRPr lang="ru-RU" altLang="ru-RU" sz="1600" dirty="0">
              <a:solidFill>
                <a:srgbClr val="C90316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2051720" y="5145214"/>
            <a:ext cx="6336704" cy="576064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6. Рефлексия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какие эмоции испытали)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699792" y="1869660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AutoShape 18"/>
          <p:cNvSpPr>
            <a:spLocks noChangeArrowheads="1"/>
          </p:cNvSpPr>
          <p:nvPr/>
        </p:nvSpPr>
        <p:spPr bwMode="auto">
          <a:xfrm>
            <a:off x="2699792" y="2693306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2716632" y="3681367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>
            <a:off x="2716632" y="4378761"/>
            <a:ext cx="360362" cy="288925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>
            <a:off x="2699792" y="5137215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568" y="214534"/>
            <a:ext cx="7848872" cy="576064"/>
          </a:xfrm>
          <a:prstGeom prst="round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Алгоритм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проведения</a:t>
            </a:r>
            <a:r>
              <a:rPr lang="ru-RU" sz="28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дидактической </a:t>
            </a:r>
            <a:r>
              <a:rPr lang="ru-RU" sz="2800" b="1" dirty="0" smtClean="0">
                <a:solidFill>
                  <a:srgbClr val="C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игры</a:t>
            </a:r>
            <a:endParaRPr lang="ru-RU" sz="2800" b="1" dirty="0">
              <a:solidFill>
                <a:srgbClr val="C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2078130" y="5794619"/>
            <a:ext cx="6336704" cy="864443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rgbClr val="1F497D">
                    <a:lumMod val="50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7. Выход на самостоятельную деятельность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rgbClr val="C9031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(проговариваем, как можно организовать игру самостоятельно и что для этого есть в группе)</a:t>
            </a:r>
            <a:endParaRPr lang="ru-RU" sz="1600" dirty="0" smtClean="0">
              <a:solidFill>
                <a:srgbClr val="0070C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>
            <a:off x="2687251" y="5803022"/>
            <a:ext cx="360362" cy="287338"/>
          </a:xfrm>
          <a:prstGeom prst="downArrow">
            <a:avLst>
              <a:gd name="adj1" fmla="val 50000"/>
              <a:gd name="adj2" fmla="val 30065"/>
            </a:avLst>
          </a:prstGeom>
          <a:solidFill>
            <a:srgbClr val="99FF99"/>
          </a:solidFill>
          <a:ln w="254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276" y="1152967"/>
            <a:ext cx="18356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Мотивационный этап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4" y="2019255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Ориентировочный этап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rot="16200000">
            <a:off x="35496" y="3803144"/>
            <a:ext cx="2160240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Исполнительский этап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9512" y="5387320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Рефлексивный этап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79512" y="6251416"/>
            <a:ext cx="172819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b="1" dirty="0" smtClean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Перспективный этап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1835696" y="1498888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07704" y="2362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331640" y="3299088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331640" y="4235192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331640" y="4883264"/>
            <a:ext cx="720080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915932" y="560334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904728" y="6431984"/>
            <a:ext cx="216024" cy="0"/>
          </a:xfrm>
          <a:prstGeom prst="straightConnector1">
            <a:avLst/>
          </a:prstGeom>
          <a:ln w="38100">
            <a:solidFill>
              <a:srgbClr val="3399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967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85000" lnSpcReduction="10000"/>
          </a:bodyPr>
          <a:lstStyle/>
          <a:p>
            <a:pPr algn="ctr">
              <a:lnSpc>
                <a:spcPts val="3000"/>
              </a:lnSpc>
            </a:pPr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 время рефлексии воспитатель узнаёт, что понравилось детям, и даёт совет.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605" y="1327071"/>
            <a:ext cx="8618372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Танюша, тебе понравилось раскладывать предметы по коробкам. Попробуй навести порядок среди игрушек.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 учитывать  индивидуальные  особенности  детей  в НОД?</a:t>
            </a:r>
          </a:p>
        </p:txBody>
      </p:sp>
      <p:pic>
        <p:nvPicPr>
          <p:cNvPr id="11" name="Picture 12" descr="http://i.ytimg.com/vi/8OkpVXWzs4I/hq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9" r="4921"/>
          <a:stretch/>
        </p:blipFill>
        <p:spPr bwMode="auto">
          <a:xfrm>
            <a:off x="5842825" y="2946401"/>
            <a:ext cx="2996697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24757" y="2135530"/>
            <a:ext cx="2216693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Рефлексивный этап</a:t>
            </a:r>
          </a:p>
        </p:txBody>
      </p:sp>
      <p:pic>
        <p:nvPicPr>
          <p:cNvPr id="13" name="Picture 2" descr="http://www.picshare.ru/uploads/131030/ij3zhDbtN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72" y="3125511"/>
            <a:ext cx="2199178" cy="327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880810" y="2041476"/>
            <a:ext cx="2288701" cy="576064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Перспективный этап</a:t>
            </a:r>
          </a:p>
        </p:txBody>
      </p:sp>
      <p:pic>
        <p:nvPicPr>
          <p:cNvPr id="15" name="Picture 8" descr="http://www.1568.lutsk.ua/img/news/20131108130527_58122521_1233217189_stenk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6" r="21652"/>
          <a:stretch/>
        </p:blipFill>
        <p:spPr bwMode="auto">
          <a:xfrm>
            <a:off x="3652685" y="2946402"/>
            <a:ext cx="2228125" cy="252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80393" y="586070"/>
            <a:ext cx="8630811" cy="1268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 деятельность</a:t>
            </a:r>
            <a:r>
              <a:rPr lang="ru-RU" sz="2400" b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детей </a:t>
            </a: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«Мы </a:t>
            </a:r>
            <a:r>
              <a:rPr lang="ru-RU" sz="2400" b="1" i="1" dirty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</a:t>
            </a:r>
            <a:r>
              <a:rPr lang="ru-RU" sz="2400" b="1" i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44546A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требует специального  учёта индивидуальных особенностей каждого ребёнка</a:t>
            </a:r>
            <a:endParaRPr lang="ru-RU" sz="2400" b="1" dirty="0">
              <a:solidFill>
                <a:srgbClr val="44546A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8584" y="1980453"/>
            <a:ext cx="7995795" cy="64844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sz="24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условии, что у ребёнка есть </a:t>
            </a:r>
            <a:r>
              <a:rPr lang="ru-RU" sz="24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выбор</a:t>
            </a:r>
            <a:r>
              <a:rPr lang="ru-RU" sz="2400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400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2290" name="Picture 2" descr="http://wiki.ru/upload/iblock/b4d/b4d0ff8a441b48d92dd06592ed6e45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30" y="2822753"/>
            <a:ext cx="4231296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9065" y="4989691"/>
            <a:ext cx="32594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Ребята! </a:t>
            </a:r>
          </a:p>
          <a:p>
            <a:pPr algn="ctr"/>
            <a:r>
              <a:rPr lang="ru-RU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Я приготовила </a:t>
            </a:r>
          </a:p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вас </a:t>
            </a:r>
          </a:p>
          <a:p>
            <a:pPr algn="ctr"/>
            <a:r>
              <a:rPr lang="ru-RU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интересные задания.</a:t>
            </a:r>
            <a:endParaRPr lang="ru-RU" sz="2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292" name="Picture 4" descr="http://xn----8sbafar2bwfctnifu9c.xn--p1ai/wp-content/uploads/2015/09/92232525-300x2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500" y="2749550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6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8053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педагог может руководить </a:t>
            </a:r>
            <a:r>
              <a:rPr lang="ru-RU" sz="2400" b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самостоятельной деятельностью детей «Мы </a:t>
            </a:r>
            <a:r>
              <a:rPr lang="ru-RU" sz="24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7605" y="4785531"/>
            <a:ext cx="3838331" cy="8143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Почему здесь приведён символ кёрлинга?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4622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3889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4835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1109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5190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encrypted-tbn3.gstatic.com/images?q=tbn:ANd9GcSx-220cVFCByqv5jo0x80hJ2uxDBqd12j_R172kPwhht4fI9R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65" y="1933256"/>
            <a:ext cx="2414986" cy="21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3689" y="547970"/>
            <a:ext cx="8338383" cy="582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r>
              <a:rPr lang="ru-RU" sz="2500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Научились  («МЫ ВМЕСТЕ»)  - действуем («МЫ САМИ»)</a:t>
            </a:r>
            <a:endParaRPr lang="ru-RU" sz="2500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3700" y="1092200"/>
            <a:ext cx="8618372" cy="151298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indent="355600" algn="just"/>
            <a:r>
              <a:rPr lang="ru-RU" sz="2400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Вместе с педагогом дети осваивают новые приёмы и формы работы («Мы вместе»), применяют их на практике и  учатся  самостоятельно действовать («Мы сами»). Так развивается </a:t>
            </a:r>
            <a:r>
              <a:rPr lang="ru-RU" sz="2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именно </a:t>
            </a:r>
            <a:r>
              <a:rPr lang="ru-RU" sz="2400" b="1" i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самостоятельная творческая </a:t>
            </a:r>
            <a:r>
              <a:rPr lang="ru-RU" sz="2400" b="1" i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деятельность</a:t>
            </a:r>
            <a:r>
              <a:rPr lang="ru-RU" sz="2400" i="1" dirty="0" smtClean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ru-RU" sz="2400" i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050" y="5310619"/>
            <a:ext cx="1898618" cy="1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718" y="5086852"/>
            <a:ext cx="2209967" cy="14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9485" y="3848099"/>
            <a:ext cx="1444514" cy="146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689" y="5334000"/>
            <a:ext cx="1909876" cy="135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89" y="3332495"/>
            <a:ext cx="1944712" cy="142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H="1">
            <a:off x="2468431" y="4265086"/>
            <a:ext cx="877619" cy="107935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29016" y="4265086"/>
            <a:ext cx="0" cy="1206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92202" y="4265086"/>
            <a:ext cx="887499" cy="10455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092202" y="3511083"/>
            <a:ext cx="1607283" cy="829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C:\Users\msi\Downloads\картинки по ДО\прозрачные\с воспитат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236" y="2476104"/>
            <a:ext cx="2747966" cy="186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>
            <a:stCxn id="18" idx="1"/>
          </p:cNvCxnSpPr>
          <p:nvPr/>
        </p:nvCxnSpPr>
        <p:spPr>
          <a:xfrm flipH="1">
            <a:off x="1877870" y="3408695"/>
            <a:ext cx="1466366" cy="357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может </a:t>
            </a:r>
            <a:r>
              <a:rPr lang="ru-RU" sz="2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руководить процессом «Мы </a:t>
            </a: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сами»</a:t>
            </a:r>
            <a:r>
              <a:rPr lang="ru-RU" sz="22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2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используя наполнение предметно-пространственной развивающей образовательной  среды. </a:t>
            </a:r>
            <a:endParaRPr lang="ru-RU" sz="22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ru-RU" sz="800" b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08" y="1794080"/>
            <a:ext cx="1791416" cy="13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24" y="3356992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724" y="4794611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25379"/>
            <a:ext cx="2196299" cy="15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836" y="3183352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427984" y="2852936"/>
            <a:ext cx="864096" cy="3304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148828" y="3843933"/>
            <a:ext cx="2143252" cy="5211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55576" y="3822876"/>
            <a:ext cx="4536504" cy="16943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allforchildren.ru/games/img/3-19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24" y="1609770"/>
            <a:ext cx="1306369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195736" y="3189516"/>
            <a:ext cx="5389188" cy="38334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5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261" y="547970"/>
            <a:ext cx="8630811" cy="1014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Педагог может </a:t>
            </a:r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опосредованно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воздействовать на процесс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«Мы сами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через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наполнение предметно-пространственной развивающей образовательной среды</a:t>
            </a:r>
          </a:p>
          <a:p>
            <a:pPr algn="ctr"/>
            <a:endParaRPr lang="ru-RU" sz="800" b="1" dirty="0">
              <a:solidFill>
                <a:schemeClr val="tx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808" y="1794080"/>
            <a:ext cx="1791416" cy="13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624" y="3356992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0724" y="4794611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625379"/>
            <a:ext cx="2196299" cy="15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836" y="3183352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4427984" y="2852936"/>
            <a:ext cx="864096" cy="33041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148828" y="3843933"/>
            <a:ext cx="2143252" cy="5211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755576" y="3822876"/>
            <a:ext cx="4536504" cy="169435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allforchildren.ru/games/img/3-19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24" y="1609770"/>
            <a:ext cx="1306369" cy="16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195736" y="3189516"/>
            <a:ext cx="5389188" cy="38334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1600" y="5638735"/>
            <a:ext cx="511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и как разместим </a:t>
            </a:r>
            <a:r>
              <a:rPr lang="ru-RU" sz="20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элементы предметно-пространственной развивающей образовательной среды?</a:t>
            </a:r>
          </a:p>
        </p:txBody>
      </p:sp>
    </p:spTree>
    <p:extLst>
      <p:ext uri="{BB962C8B-B14F-4D97-AF65-F5344CB8AC3E}">
        <p14:creationId xmlns:p14="http://schemas.microsoft.com/office/powerpoint/2010/main" val="17480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7822" y="447878"/>
            <a:ext cx="7532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ФЕДЕРАЛЬНЫЙ </a:t>
            </a:r>
            <a:r>
              <a:rPr sz="2400" spc="-20" dirty="0"/>
              <a:t>ГОСУДАРСТВЕННЫЙ</a:t>
            </a:r>
            <a:r>
              <a:rPr sz="2400" dirty="0"/>
              <a:t> </a:t>
            </a:r>
            <a:r>
              <a:rPr sz="2400" spc="-30" dirty="0"/>
              <a:t>ОБРАЗОВАТЕЛЬНЫЙ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42849" y="142875"/>
            <a:ext cx="1285875" cy="128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5965" y="775243"/>
            <a:ext cx="8337550" cy="53549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903730">
              <a:lnSpc>
                <a:spcPct val="100000"/>
              </a:lnSpc>
              <a:spcBef>
                <a:spcPts val="405"/>
              </a:spcBef>
            </a:pP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СТАНДАРТ ДОШКОЛЬНОГО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2400">
              <a:latin typeface="Calibri"/>
              <a:cs typeface="Calibri"/>
            </a:endParaRPr>
          </a:p>
          <a:p>
            <a:pPr marL="318135" marR="5080" indent="539115">
              <a:lnSpc>
                <a:spcPts val="3810"/>
              </a:lnSpc>
              <a:spcBef>
                <a:spcPts val="100"/>
              </a:spcBef>
            </a:pPr>
            <a:r>
              <a:rPr sz="2800" spc="-95" dirty="0">
                <a:latin typeface="Calibri"/>
                <a:cs typeface="Calibri"/>
              </a:rPr>
              <a:t>IV. </a:t>
            </a:r>
            <a:r>
              <a:rPr sz="2600" spc="-25" dirty="0">
                <a:latin typeface="Calibri"/>
                <a:cs typeface="Calibri"/>
              </a:rPr>
              <a:t>Требования </a:t>
            </a:r>
            <a:r>
              <a:rPr sz="2600" dirty="0">
                <a:latin typeface="Calibri"/>
                <a:cs typeface="Calibri"/>
              </a:rPr>
              <a:t>к </a:t>
            </a:r>
            <a:r>
              <a:rPr sz="2600" spc="-25" dirty="0">
                <a:latin typeface="Calibri"/>
                <a:cs typeface="Calibri"/>
              </a:rPr>
              <a:t>результатам </a:t>
            </a:r>
            <a:r>
              <a:rPr sz="2600" spc="-5" dirty="0">
                <a:latin typeface="Calibri"/>
                <a:cs typeface="Calibri"/>
              </a:rPr>
              <a:t>освоения основной  </a:t>
            </a:r>
            <a:r>
              <a:rPr sz="2600" spc="-10" dirty="0">
                <a:latin typeface="Calibri"/>
                <a:cs typeface="Calibri"/>
              </a:rPr>
              <a:t>образовательной </a:t>
            </a:r>
            <a:r>
              <a:rPr sz="2600" dirty="0">
                <a:latin typeface="Calibri"/>
                <a:cs typeface="Calibri"/>
              </a:rPr>
              <a:t>программы </a:t>
            </a:r>
            <a:r>
              <a:rPr sz="2600" spc="-20" dirty="0">
                <a:latin typeface="Calibri"/>
                <a:cs typeface="Calibri"/>
              </a:rPr>
              <a:t>дошкольного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образования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2250"/>
              </a:spcBef>
            </a:pPr>
            <a:r>
              <a:rPr sz="2000" spc="-5" dirty="0">
                <a:latin typeface="Calibri"/>
                <a:cs typeface="Calibri"/>
              </a:rPr>
              <a:t>4.5.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Целевые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ориентиры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0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r>
              <a:rPr sz="20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служить</a:t>
            </a:r>
            <a:r>
              <a:rPr sz="2000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непосредственным</a:t>
            </a:r>
            <a:r>
              <a:rPr sz="2000" spc="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основанием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при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решении управленческих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задач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включая:</a:t>
            </a:r>
            <a:endParaRPr sz="2000">
              <a:latin typeface="Calibri"/>
              <a:cs typeface="Calibri"/>
            </a:endParaRPr>
          </a:p>
          <a:p>
            <a:pPr marL="102235" indent="-9017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dirty="0">
                <a:latin typeface="Calibri"/>
                <a:cs typeface="Calibri"/>
              </a:rPr>
              <a:t>аттестацию </a:t>
            </a:r>
            <a:r>
              <a:rPr sz="2000" spc="-5" dirty="0">
                <a:latin typeface="Calibri"/>
                <a:cs typeface="Calibri"/>
              </a:rPr>
              <a:t>педагогических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кадров;</a:t>
            </a:r>
            <a:endParaRPr sz="2000">
              <a:latin typeface="Calibri"/>
              <a:cs typeface="Calibri"/>
            </a:endParaRPr>
          </a:p>
          <a:p>
            <a:pPr marL="102235" indent="-9017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libri"/>
                <a:cs typeface="Calibri"/>
              </a:rPr>
              <a:t>оценку </a:t>
            </a:r>
            <a:r>
              <a:rPr sz="2000" spc="-5" dirty="0">
                <a:latin typeface="Calibri"/>
                <a:cs typeface="Calibri"/>
              </a:rPr>
              <a:t>качества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образования;</a:t>
            </a:r>
            <a:endParaRPr sz="2000">
              <a:latin typeface="Calibri"/>
              <a:cs typeface="Calibri"/>
            </a:endParaRPr>
          </a:p>
          <a:p>
            <a:pPr marL="12700" marR="69215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оценку </a:t>
            </a:r>
            <a:r>
              <a:rPr sz="2000" spc="-10" dirty="0">
                <a:latin typeface="Calibri"/>
                <a:cs typeface="Calibri"/>
              </a:rPr>
              <a:t>как </a:t>
            </a:r>
            <a:r>
              <a:rPr sz="2000" spc="-15" dirty="0">
                <a:latin typeface="Calibri"/>
                <a:cs typeface="Calibri"/>
              </a:rPr>
              <a:t>итогового, </a:t>
            </a:r>
            <a:r>
              <a:rPr sz="2000" spc="-5" dirty="0">
                <a:latin typeface="Calibri"/>
                <a:cs typeface="Calibri"/>
              </a:rPr>
              <a:t>так </a:t>
            </a:r>
            <a:r>
              <a:rPr sz="2000" dirty="0">
                <a:latin typeface="Calibri"/>
                <a:cs typeface="Calibri"/>
              </a:rPr>
              <a:t>и </a:t>
            </a:r>
            <a:r>
              <a:rPr sz="2000" spc="-10" dirty="0">
                <a:latin typeface="Calibri"/>
                <a:cs typeface="Calibri"/>
              </a:rPr>
              <a:t>промежуточного </a:t>
            </a:r>
            <a:r>
              <a:rPr sz="2000" spc="-5" dirty="0">
                <a:latin typeface="Calibri"/>
                <a:cs typeface="Calibri"/>
              </a:rPr>
              <a:t>уровня </a:t>
            </a:r>
            <a:r>
              <a:rPr sz="2000" dirty="0">
                <a:latin typeface="Calibri"/>
                <a:cs typeface="Calibri"/>
              </a:rPr>
              <a:t>развития </a:t>
            </a:r>
            <a:r>
              <a:rPr sz="2000" spc="-10" dirty="0">
                <a:latin typeface="Calibri"/>
                <a:cs typeface="Calibri"/>
              </a:rPr>
              <a:t>детей,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5" dirty="0">
                <a:latin typeface="Calibri"/>
                <a:cs typeface="Calibri"/>
              </a:rPr>
              <a:t>том  </a:t>
            </a:r>
            <a:r>
              <a:rPr sz="2000" dirty="0">
                <a:latin typeface="Calibri"/>
                <a:cs typeface="Calibri"/>
              </a:rPr>
              <a:t>числе в </a:t>
            </a:r>
            <a:r>
              <a:rPr sz="2000" spc="-10" dirty="0">
                <a:latin typeface="Calibri"/>
                <a:cs typeface="Calibri"/>
              </a:rPr>
              <a:t>рамках мониторинга </a:t>
            </a:r>
            <a:r>
              <a:rPr sz="2000" dirty="0">
                <a:latin typeface="Calibri"/>
                <a:cs typeface="Calibri"/>
              </a:rPr>
              <a:t>(в </a:t>
            </a:r>
            <a:r>
              <a:rPr sz="2000" spc="-10" dirty="0">
                <a:latin typeface="Calibri"/>
                <a:cs typeface="Calibri"/>
              </a:rPr>
              <a:t>том </a:t>
            </a:r>
            <a:r>
              <a:rPr sz="2000" dirty="0">
                <a:latin typeface="Calibri"/>
                <a:cs typeface="Calibri"/>
              </a:rPr>
              <a:t>числе в форме </a:t>
            </a:r>
            <a:r>
              <a:rPr sz="2000" spc="-5" dirty="0">
                <a:latin typeface="Calibri"/>
                <a:cs typeface="Calibri"/>
              </a:rPr>
              <a:t>тестирования, </a:t>
            </a:r>
            <a:r>
              <a:rPr sz="2000" dirty="0">
                <a:latin typeface="Calibri"/>
                <a:cs typeface="Calibri"/>
              </a:rPr>
              <a:t>с  </a:t>
            </a:r>
            <a:r>
              <a:rPr sz="2000" spc="-5" dirty="0">
                <a:latin typeface="Calibri"/>
                <a:cs typeface="Calibri"/>
              </a:rPr>
              <a:t>использованием </a:t>
            </a:r>
            <a:r>
              <a:rPr sz="2000" spc="-20" dirty="0">
                <a:latin typeface="Calibri"/>
                <a:cs typeface="Calibri"/>
              </a:rPr>
              <a:t>методов, </a:t>
            </a:r>
            <a:r>
              <a:rPr sz="2000" spc="-5" dirty="0">
                <a:latin typeface="Calibri"/>
                <a:cs typeface="Calibri"/>
              </a:rPr>
              <a:t>основанных </a:t>
            </a:r>
            <a:r>
              <a:rPr sz="2000" dirty="0">
                <a:latin typeface="Calibri"/>
                <a:cs typeface="Calibri"/>
              </a:rPr>
              <a:t>на </a:t>
            </a:r>
            <a:r>
              <a:rPr sz="2000" spc="-15" dirty="0">
                <a:latin typeface="Calibri"/>
                <a:cs typeface="Calibri"/>
              </a:rPr>
              <a:t>наблюдении, </a:t>
            </a:r>
            <a:r>
              <a:rPr sz="2000" spc="-5" dirty="0">
                <a:latin typeface="Calibri"/>
                <a:cs typeface="Calibri"/>
              </a:rPr>
              <a:t>или иных </a:t>
            </a:r>
            <a:r>
              <a:rPr sz="2000" spc="-20" dirty="0">
                <a:latin typeface="Calibri"/>
                <a:cs typeface="Calibri"/>
              </a:rPr>
              <a:t>методов  </a:t>
            </a:r>
            <a:r>
              <a:rPr sz="2000" dirty="0">
                <a:latin typeface="Calibri"/>
                <a:cs typeface="Calibri"/>
              </a:rPr>
              <a:t>измерения </a:t>
            </a:r>
            <a:r>
              <a:rPr sz="2000" spc="-15" dirty="0">
                <a:latin typeface="Calibri"/>
                <a:cs typeface="Calibri"/>
              </a:rPr>
              <a:t>результативности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детей);</a:t>
            </a:r>
            <a:endParaRPr sz="2000">
              <a:latin typeface="Calibri"/>
              <a:cs typeface="Calibri"/>
            </a:endParaRPr>
          </a:p>
          <a:p>
            <a:pPr marL="12700" marR="70485" algn="just">
              <a:lnSpc>
                <a:spcPct val="100000"/>
              </a:lnSpc>
              <a:spcBef>
                <a:spcPts val="5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libri"/>
                <a:cs typeface="Calibri"/>
              </a:rPr>
              <a:t>оценку выполнения муниципального </a:t>
            </a:r>
            <a:r>
              <a:rPr sz="2000" spc="-10" dirty="0">
                <a:latin typeface="Calibri"/>
                <a:cs typeface="Calibri"/>
              </a:rPr>
              <a:t>(государственного) </a:t>
            </a:r>
            <a:r>
              <a:rPr sz="2000" dirty="0">
                <a:latin typeface="Calibri"/>
                <a:cs typeface="Calibri"/>
              </a:rPr>
              <a:t>задания  </a:t>
            </a:r>
            <a:r>
              <a:rPr sz="2000" spc="-5" dirty="0">
                <a:latin typeface="Calibri"/>
                <a:cs typeface="Calibri"/>
              </a:rPr>
              <a:t>посредством их включения </a:t>
            </a:r>
            <a:r>
              <a:rPr sz="2000" dirty="0">
                <a:latin typeface="Calibri"/>
                <a:cs typeface="Calibri"/>
              </a:rPr>
              <a:t>в </a:t>
            </a:r>
            <a:r>
              <a:rPr sz="2000" spc="-10" dirty="0">
                <a:latin typeface="Calibri"/>
                <a:cs typeface="Calibri"/>
              </a:rPr>
              <a:t>показатели </a:t>
            </a:r>
            <a:r>
              <a:rPr sz="2000" spc="-5" dirty="0">
                <a:latin typeface="Calibri"/>
                <a:cs typeface="Calibri"/>
              </a:rPr>
              <a:t>качества выполнения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задания;</a:t>
            </a:r>
            <a:endParaRPr sz="2000">
              <a:latin typeface="Calibri"/>
              <a:cs typeface="Calibri"/>
            </a:endParaRPr>
          </a:p>
          <a:p>
            <a:pPr marL="102235" indent="-90170" algn="just">
              <a:lnSpc>
                <a:spcPct val="100000"/>
              </a:lnSpc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10" dirty="0">
                <a:latin typeface="Calibri"/>
                <a:cs typeface="Calibri"/>
              </a:rPr>
              <a:t>распределение </a:t>
            </a:r>
            <a:r>
              <a:rPr sz="2000" spc="-15" dirty="0">
                <a:latin typeface="Calibri"/>
                <a:cs typeface="Calibri"/>
              </a:rPr>
              <a:t>стимулирующего </a:t>
            </a:r>
            <a:r>
              <a:rPr sz="2000" spc="-5" dirty="0">
                <a:latin typeface="Calibri"/>
                <a:cs typeface="Calibri"/>
              </a:rPr>
              <a:t>фонда оплаты </a:t>
            </a:r>
            <a:r>
              <a:rPr sz="2000" spc="-20" dirty="0">
                <a:latin typeface="Calibri"/>
                <a:cs typeface="Calibri"/>
              </a:rPr>
              <a:t>труда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работников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Организации.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7130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Элементы </a:t>
            </a: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предметно-пространственной </a:t>
            </a:r>
          </a:p>
          <a:p>
            <a:pPr algn="ctr">
              <a:lnSpc>
                <a:spcPct val="12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</a:t>
            </a:r>
            <a:r>
              <a:rPr lang="ru-RU" sz="2400" b="1" i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</a:t>
            </a:r>
            <a:endParaRPr lang="ru-RU" sz="20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492500" y="1506940"/>
            <a:ext cx="5516116" cy="1922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5600" algn="just"/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Число центров и характер их наполнения определяет воспитатель  в соответствии с возрастом детей и их пожеланиями, темой недели. Дети хорошо знают, куда направиться, чтобы </a:t>
            </a:r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заняться тем видом деятельности, который они выбирают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  <a:p>
            <a:pPr indent="355600"/>
            <a:endParaRPr lang="ru-RU" sz="1900" dirty="0" smtClean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http://rzn.centrrazvitiya.org/wp-content/uploads/sites/2/2014/09/color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2787749" cy="11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7964" y="1506940"/>
            <a:ext cx="3220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центрах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где размещены  предметы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оборудование для организации самостоятельной деятельности детей.</a:t>
            </a:r>
          </a:p>
        </p:txBody>
      </p:sp>
      <p:pic>
        <p:nvPicPr>
          <p:cNvPr id="12" name="Picture 10" descr="http://cs625628.vk.me/v625628319/1ce36/wWvhACH6pm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2344680" cy="16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889549" y="3728452"/>
          <a:ext cx="60960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Сектор активной деятельности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Сектор спокойной деятельности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Рабочий сектор</a:t>
                      </a:r>
                      <a:endParaRPr lang="ru-RU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700" b="1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algn="just"/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двигательной активности, музыкально-театрализованной деятельности, игровые.</a:t>
                      </a:r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700" b="1" i="1" dirty="0" smtClean="0"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algn="just"/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художественной литературы, природы, отдыха.</a:t>
                      </a:r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Центры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Open Sans Light" panose="020B0306030504020204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познавательно-исследовательской деятельности, продуктивной деятельности.</a:t>
                      </a:r>
                    </a:p>
                    <a:p>
                      <a:pPr algn="just"/>
                      <a:endParaRPr lang="ru-RU" sz="1700" dirty="0">
                        <a:latin typeface="Open Sans Light" panose="020B0306030504020204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09870"/>
            <a:ext cx="8630811" cy="15221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 самостоятельной деятельности («Мы сами»)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должны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выбирать элементы </a:t>
            </a:r>
            <a:r>
              <a:rPr lang="ru-RU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предметно-пространственной  развивающей образовательной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среды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действия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 ними. Как помочь им выбирать?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9460" name="Picture 4" descr="http://k1news.ru/upload/iblock/715/715d14de6c9d5f4a39b37d411caf45e4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8484" y="2127249"/>
            <a:ext cx="6576364" cy="40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77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1" y="664309"/>
            <a:ext cx="9055098" cy="21296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помочь детям выбирать предметы и действия с ними на этапе «Мы сами»?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обучаются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 видам деятельности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вме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сте». В самостоятельной деятельности «Мы сами» они могут выбрать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любой вид деятельности и предмет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среды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тех,  что им знакомы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3" y="3009900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https://pp.vk.me/c630224/v630224846/b53e/kwPUf1ec7w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6346" y="3205063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647701" y="4429125"/>
            <a:ext cx="4343399" cy="419100"/>
          </a:xfrm>
          <a:prstGeom prst="straightConnector1">
            <a:avLst/>
          </a:prstGeom>
          <a:ln w="12700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1" y="664309"/>
            <a:ext cx="9055098" cy="191379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sz="2000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помочь детям выбирать предметы и действия с ними в «Мы сами»? 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обучаются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различным видам деятельности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непрерывной образовательной деятельности «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вме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сте». В самостоятельной деятельности «Мы сами» они могут выбрать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любой вид деятельности и предмет 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развивающей среды </a:t>
            </a:r>
            <a:r>
              <a:rPr lang="ru-RU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из </a:t>
            </a:r>
            <a:r>
              <a:rPr lang="ru-RU" sz="20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тех,  что им знакомы</a:t>
            </a: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0" name="Picture 2" descr="C:\Users\Sony\YandexDisk-shuravahrushev.vahruschev\Скриншоты\2015-11-07 18-21-28 Скриншот экрана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43" y="3009900"/>
            <a:ext cx="4257256" cy="32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://prazdnik-na-bis.com/wp-content/uploads/2013/05/nomimatsii-dlya-vospitate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4350" y="2668953"/>
            <a:ext cx="3276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 flipV="1">
            <a:off x="4210050" y="4000500"/>
            <a:ext cx="1704976" cy="819051"/>
          </a:xfrm>
          <a:prstGeom prst="straightConnector1">
            <a:avLst/>
          </a:prstGeom>
          <a:ln w="127000">
            <a:solidFill>
              <a:schemeClr val="accent2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200" b="1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Можно использовать простые подсказывающие карточки.</a:t>
            </a:r>
            <a:endParaRPr lang="ru-RU" sz="2200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899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магазин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0" name="Picture 5" descr="5_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66" t="17095" r="26647" b="32597"/>
          <a:stretch/>
        </p:blipFill>
        <p:spPr bwMode="auto">
          <a:xfrm>
            <a:off x="626539" y="1267971"/>
            <a:ext cx="2992962" cy="219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123967"/>
            <a:ext cx="2956785" cy="238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57862" y="3533792"/>
            <a:ext cx="2314575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Проведи опыт 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539" y="3874232"/>
            <a:ext cx="3117850" cy="265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3899" y="650939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Раскрась рисунок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912332"/>
            <a:ext cx="2914650" cy="210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4058" y="6021037"/>
            <a:ext cx="3105151" cy="4127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pPr algn="ctr"/>
            <a:r>
              <a:rPr lang="ru-RU" dirty="0" smtClean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Поиграй в лото</a:t>
            </a:r>
            <a:endParaRPr lang="ru-RU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1261" y="5148389"/>
            <a:ext cx="2001414" cy="392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Наблюдатель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8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1261" y="5148389"/>
            <a:ext cx="2001414" cy="39244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 lnSpcReduction="10000"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Наблюдатель</a:t>
            </a:r>
            <a:endParaRPr lang="ru-RU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8" name="Picture 2" descr="http://fs202.jpe.ru/7c42/4082839_3d8bc3e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27411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531" y="4982960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72" y="3604868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775667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631629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553" y="1849204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762593" y="1267970"/>
            <a:ext cx="6390456" cy="477053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3.2.3. При реализации Программы может проводиться </a:t>
            </a:r>
            <a:r>
              <a:rPr lang="ru-RU" sz="1900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индивидуального развития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Такая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оценка производится педагогическим работником в рамках педагогической диагностики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планирования).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индивидуализации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(в том числе поддержки </a:t>
            </a:r>
            <a:r>
              <a:rPr lang="ru-RU" sz="19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ребёнка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2) </a:t>
            </a:r>
            <a:r>
              <a:rPr lang="ru-RU" sz="19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оптимизации работы с группой детей</a:t>
            </a:r>
            <a:r>
              <a:rPr lang="ru-RU" sz="19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5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348" y="4549674"/>
            <a:ext cx="3626995" cy="9802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Модификатор</a:t>
            </a:r>
            <a:r>
              <a:rPr lang="ru-RU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мягкое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игрой через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временное включение в игру</a:t>
            </a:r>
          </a:p>
        </p:txBody>
      </p:sp>
      <p:pic>
        <p:nvPicPr>
          <p:cNvPr id="8" name="Picture 2" descr="C:\Users\msi\Downloads\картинки по ДО\прозрачные\дошк 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202" y="4634607"/>
            <a:ext cx="1784653" cy="1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si\Downloads\картинки по ДО\прозрачные\дошк 1 проз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921" y="4362947"/>
            <a:ext cx="2227384" cy="14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si\Downloads\картинки по ДО\прозрачные\3 гоа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15" y="1774073"/>
            <a:ext cx="1368152" cy="13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msi\Downloads\картинки по ДО\прозрачные\худ прозр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879" y="3159278"/>
            <a:ext cx="1695308" cy="120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msi\Downloads\картинки по ДО\прозрачные\дошк 3 прозр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33" y="2792616"/>
            <a:ext cx="1970816" cy="144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0002-002-Priblizitelnyj-rezhim-dnj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000349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61261" y="54797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Какова роль педагога в процессе «Мы сами»?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1348" y="4549674"/>
            <a:ext cx="3626995" cy="98026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Модификатор</a:t>
            </a:r>
            <a:r>
              <a:rPr lang="ru-RU" b="1" dirty="0">
                <a:solidFill>
                  <a:srgbClr val="008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мягкое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управление игрой через </a:t>
            </a:r>
          </a:p>
          <a:p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временное включение в игру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учитывать особенности ребёнка в самостоятельной деятельности?</a:t>
            </a:r>
          </a:p>
        </p:txBody>
      </p:sp>
      <p:pic>
        <p:nvPicPr>
          <p:cNvPr id="14" name="Picture 9" descr="0002-002-Priblizitelnyj-rezhim-dnj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68772" y="2000349"/>
            <a:ext cx="4239232" cy="19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72542" y="1215356"/>
            <a:ext cx="3143676" cy="27638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 anchorCtr="0">
            <a:noAutofit/>
          </a:bodyPr>
          <a:lstStyle/>
          <a:p>
            <a:pPr algn="just">
              <a:lnSpc>
                <a:spcPts val="26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Такая деятельность позволяет педагогу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управлять игрой 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для поворота темы или сюжета </a:t>
            </a:r>
            <a:r>
              <a:rPr lang="ru-RU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целью создания ситуаций, способствующих развитию ребёнка по каким-либо направлениям</a:t>
            </a: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</a:p>
        </p:txBody>
      </p:sp>
      <p:pic>
        <p:nvPicPr>
          <p:cNvPr id="16" name="Picture 2" descr="C:\Users\Sony\YandexDisk-shuravahrushev.vahruschev\Скриншоты\2015-11-06 16-01-17 Скриншот экрана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107" y="3979183"/>
            <a:ext cx="3202545" cy="21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9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организовать взаимодействие с семьёй?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514" y="4153641"/>
            <a:ext cx="3777343" cy="19423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Дети встречаются. Они хотят рассказать о том, что узнали у родителей, поделиться своими интересными впечатлениями.</a:t>
            </a:r>
            <a:endParaRPr lang="ru-RU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261" y="880540"/>
            <a:ext cx="8630811" cy="720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Утренний сбор – </a:t>
            </a:r>
            <a:r>
              <a:rPr lang="ru-RU" sz="2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рассказ об интересных  беседах с родителями по пути из детского сада домой и из дома в детский 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сад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602" name="Picture 2" descr="http://esanteam.ru/wp-content/uploads/2015/01/%D1%87%D0%B5%D0%BB%D0%BE%D0%B2%D0%B5%D1%87%D0%BA%D0%B8-%D0%BA%D1%80%D1%83%D0%B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18" y="1828643"/>
            <a:ext cx="2348679" cy="21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nmnby.eu/content/images/ris20130328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528" y="1712488"/>
            <a:ext cx="3222171" cy="230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93029" y="4022177"/>
            <a:ext cx="47990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Вопросы для утренних сборов в теме «Зима» для детей 3-4 лет.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чего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не бывает зимой?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Какие зимние игры ты любишь? 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бывает, </a:t>
            </a:r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 что не бывает белым?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на Земле вечная зима?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Где никогда не бывает зимы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Что происходит со снежной бабой в тепле</a:t>
            </a:r>
            <a:r>
              <a:rPr lang="ru-RU" dirty="0" smtClean="0">
                <a:solidFill>
                  <a:srgbClr val="00206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?</a:t>
            </a:r>
            <a:endParaRPr lang="ru-RU" dirty="0">
              <a:solidFill>
                <a:srgbClr val="00206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953" y="676147"/>
            <a:ext cx="801052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Целевые ориентиры – </a:t>
            </a:r>
            <a:r>
              <a:rPr sz="2300" b="1" spc="5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это </a:t>
            </a:r>
            <a:r>
              <a:rPr sz="2300" b="1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указатели направления возможного</a:t>
            </a:r>
            <a:r>
              <a:rPr sz="2300" b="1" spc="-140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 </a:t>
            </a:r>
            <a:r>
              <a:rPr sz="2300" b="1" dirty="0">
                <a:solidFill>
                  <a:srgbClr val="151515"/>
                </a:solidFill>
                <a:latin typeface="Franklin Gothic Medium Cond"/>
                <a:cs typeface="Franklin Gothic Medium Cond"/>
              </a:rPr>
              <a:t>развития</a:t>
            </a:r>
            <a:endParaRPr sz="2300">
              <a:latin typeface="Franklin Gothic Medium Cond"/>
              <a:cs typeface="Franklin Gothic Medium Con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547" y="2143759"/>
            <a:ext cx="610806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Franklin Gothic Medium Cond"/>
                <a:cs typeface="Franklin Gothic Medium Cond"/>
              </a:rPr>
              <a:t>4.1. Требования Стандарта к результатам </a:t>
            </a:r>
            <a:r>
              <a:rPr sz="1800" spc="-5" dirty="0">
                <a:latin typeface="Franklin Gothic Medium Cond"/>
                <a:cs typeface="Franklin Gothic Medium Cond"/>
              </a:rPr>
              <a:t>освоения</a:t>
            </a:r>
            <a:r>
              <a:rPr sz="1800" spc="-6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Программы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Franklin Gothic Medium Cond"/>
                <a:cs typeface="Franklin Gothic Medium Cond"/>
              </a:rPr>
              <a:t>представлены в виде </a:t>
            </a:r>
            <a:r>
              <a:rPr sz="1800" b="1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целевых ориентиров </a:t>
            </a:r>
            <a:r>
              <a:rPr sz="1800" spc="-5" dirty="0">
                <a:latin typeface="Franklin Gothic Medium Cond"/>
                <a:cs typeface="Franklin Gothic Medium Cond"/>
              </a:rPr>
              <a:t>дошкольного</a:t>
            </a:r>
            <a:r>
              <a:rPr sz="1800" spc="-120" dirty="0">
                <a:latin typeface="Franklin Gothic Medium Cond"/>
                <a:cs typeface="Franklin Gothic Medium Cond"/>
              </a:rPr>
              <a:t> </a:t>
            </a:r>
            <a:r>
              <a:rPr sz="1800" dirty="0">
                <a:latin typeface="Franklin Gothic Medium Cond"/>
                <a:cs typeface="Franklin Gothic Medium Cond"/>
              </a:rPr>
              <a:t>образования,  которые </a:t>
            </a:r>
            <a:r>
              <a:rPr sz="1800" spc="-5" dirty="0">
                <a:latin typeface="Franklin Gothic Medium Cond"/>
                <a:cs typeface="Franklin Gothic Medium Cond"/>
              </a:rPr>
              <a:t>представляют </a:t>
            </a:r>
            <a:r>
              <a:rPr sz="1800" dirty="0">
                <a:latin typeface="Franklin Gothic Medium Cond"/>
                <a:cs typeface="Franklin Gothic Medium Cond"/>
              </a:rPr>
              <a:t>собой </a:t>
            </a:r>
            <a:r>
              <a:rPr sz="1800" spc="-5" dirty="0">
                <a:latin typeface="Franklin Gothic Medium Cond"/>
                <a:cs typeface="Franklin Gothic Medium Cond"/>
              </a:rPr>
              <a:t>социально-нормативные возрастные  </a:t>
            </a:r>
            <a:r>
              <a:rPr sz="1800" b="1" spc="-5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характеристики</a:t>
            </a:r>
            <a:r>
              <a:rPr sz="1800" b="1" spc="-5" dirty="0">
                <a:latin typeface="Franklin Gothic Medium Cond"/>
                <a:cs typeface="Franklin Gothic Medium Cond"/>
              </a:rPr>
              <a:t> </a:t>
            </a:r>
            <a:r>
              <a:rPr sz="1800" b="1" dirty="0">
                <a:solidFill>
                  <a:srgbClr val="FF0000"/>
                </a:solidFill>
                <a:latin typeface="Franklin Gothic Medium Cond"/>
                <a:cs typeface="Franklin Gothic Medium Cond"/>
              </a:rPr>
              <a:t>возможных </a:t>
            </a:r>
            <a:r>
              <a:rPr sz="1800" b="1" spc="-5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достижений ребенка </a:t>
            </a:r>
            <a:r>
              <a:rPr sz="1800" spc="-5" dirty="0">
                <a:latin typeface="Franklin Gothic Medium Cond"/>
                <a:cs typeface="Franklin Gothic Medium Cond"/>
              </a:rPr>
              <a:t>на</a:t>
            </a:r>
            <a:r>
              <a:rPr sz="1800" spc="-105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этапе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Franklin Gothic Medium Cond"/>
                <a:cs typeface="Franklin Gothic Medium Cond"/>
              </a:rPr>
              <a:t>завершения уровня </a:t>
            </a:r>
            <a:r>
              <a:rPr sz="1800" dirty="0">
                <a:latin typeface="Franklin Gothic Medium Cond"/>
                <a:cs typeface="Franklin Gothic Medium Cond"/>
              </a:rPr>
              <a:t>дошкольного</a:t>
            </a:r>
            <a:r>
              <a:rPr sz="1800" spc="-30" dirty="0">
                <a:latin typeface="Franklin Gothic Medium Cond"/>
                <a:cs typeface="Franklin Gothic Medium Cond"/>
              </a:rPr>
              <a:t> </a:t>
            </a:r>
            <a:r>
              <a:rPr sz="1800" dirty="0">
                <a:latin typeface="Franklin Gothic Medium Cond"/>
                <a:cs typeface="Franklin Gothic Medium Cond"/>
              </a:rPr>
              <a:t>образования.</a:t>
            </a:r>
          </a:p>
          <a:p>
            <a:pPr marL="12700" marR="758190">
              <a:lnSpc>
                <a:spcPct val="100000"/>
              </a:lnSpc>
            </a:pPr>
            <a:r>
              <a:rPr sz="1800" spc="-5" dirty="0">
                <a:latin typeface="Franklin Gothic Medium Cond"/>
                <a:cs typeface="Franklin Gothic Medium Cond"/>
              </a:rPr>
              <a:t>Специфика </a:t>
            </a:r>
            <a:r>
              <a:rPr sz="1800" dirty="0">
                <a:latin typeface="Franklin Gothic Medium Cond"/>
                <a:cs typeface="Franklin Gothic Medium Cond"/>
              </a:rPr>
              <a:t>дошкольного </a:t>
            </a:r>
            <a:r>
              <a:rPr sz="1800" spc="-5" dirty="0">
                <a:latin typeface="Franklin Gothic Medium Cond"/>
                <a:cs typeface="Franklin Gothic Medium Cond"/>
              </a:rPr>
              <a:t>детства </a:t>
            </a:r>
            <a:r>
              <a:rPr sz="1800" dirty="0">
                <a:latin typeface="Franklin Gothic Medium Cond"/>
                <a:cs typeface="Franklin Gothic Medium Cond"/>
              </a:rPr>
              <a:t>… </a:t>
            </a:r>
            <a:r>
              <a:rPr sz="1800" spc="-5" dirty="0">
                <a:latin typeface="Franklin Gothic Medium Cond"/>
                <a:cs typeface="Franklin Gothic Medium Cond"/>
              </a:rPr>
              <a:t>делают неправомерными  требования </a:t>
            </a:r>
            <a:r>
              <a:rPr sz="1800" dirty="0">
                <a:latin typeface="Franklin Gothic Medium Cond"/>
                <a:cs typeface="Franklin Gothic Medium Cond"/>
              </a:rPr>
              <a:t>от </a:t>
            </a:r>
            <a:r>
              <a:rPr sz="1800" spc="-5" dirty="0">
                <a:latin typeface="Franklin Gothic Medium Cond"/>
                <a:cs typeface="Franklin Gothic Medium Cond"/>
              </a:rPr>
              <a:t>ребенка дошкольного возраста</a:t>
            </a:r>
            <a:r>
              <a:rPr sz="1800" spc="-5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конкретных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Franklin Gothic Medium Cond"/>
                <a:cs typeface="Franklin Gothic Medium Cond"/>
              </a:rPr>
              <a:t>образовательных достижений </a:t>
            </a:r>
            <a:r>
              <a:rPr sz="1800" dirty="0">
                <a:latin typeface="Franklin Gothic Medium Cond"/>
                <a:cs typeface="Franklin Gothic Medium Cond"/>
              </a:rPr>
              <a:t>и обусловливают</a:t>
            </a:r>
            <a:r>
              <a:rPr sz="1800" spc="-10" dirty="0">
                <a:latin typeface="Franklin Gothic Medium Cond"/>
                <a:cs typeface="Franklin Gothic Medium Cond"/>
              </a:rPr>
              <a:t> </a:t>
            </a:r>
            <a:r>
              <a:rPr sz="1800" spc="-5" dirty="0">
                <a:latin typeface="Franklin Gothic Medium Cond"/>
                <a:cs typeface="Franklin Gothic Medium Cond"/>
              </a:rPr>
              <a:t>необходимость</a:t>
            </a:r>
            <a:endParaRPr sz="1800" dirty="0">
              <a:latin typeface="Franklin Gothic Medium Cond"/>
              <a:cs typeface="Franklin Gothic Medium Cond"/>
            </a:endParaRPr>
          </a:p>
          <a:p>
            <a:pPr marL="12700" marR="27749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Franklin Gothic Medium Cond"/>
                <a:cs typeface="Franklin Gothic Medium Cond"/>
              </a:rPr>
              <a:t>определения </a:t>
            </a:r>
            <a:r>
              <a:rPr sz="1800" spc="-5" dirty="0">
                <a:latin typeface="Franklin Gothic Medium Cond"/>
                <a:cs typeface="Franklin Gothic Medium Cond"/>
              </a:rPr>
              <a:t>результатов освоения образовательной программы </a:t>
            </a:r>
            <a:r>
              <a:rPr sz="1800" dirty="0">
                <a:latin typeface="Franklin Gothic Medium Cond"/>
                <a:cs typeface="Franklin Gothic Medium Cond"/>
              </a:rPr>
              <a:t>в  виде </a:t>
            </a:r>
            <a:r>
              <a:rPr sz="1800" spc="-5" dirty="0">
                <a:latin typeface="Franklin Gothic Medium Cond"/>
                <a:cs typeface="Franklin Gothic Medium Cond"/>
              </a:rPr>
              <a:t>целевых</a:t>
            </a:r>
            <a:r>
              <a:rPr sz="1800" spc="15" dirty="0">
                <a:latin typeface="Franklin Gothic Medium Cond"/>
                <a:cs typeface="Franklin Gothic Medium Cond"/>
              </a:rPr>
              <a:t> </a:t>
            </a:r>
            <a:r>
              <a:rPr sz="1800" dirty="0">
                <a:latin typeface="Franklin Gothic Medium Cond"/>
                <a:cs typeface="Franklin Gothic Medium Cond"/>
              </a:rPr>
              <a:t>ориентиров.</a:t>
            </a:r>
          </a:p>
          <a:p>
            <a:pPr marL="12700" marR="260350" algn="just">
              <a:lnSpc>
                <a:spcPct val="100000"/>
              </a:lnSpc>
            </a:pPr>
            <a:r>
              <a:rPr sz="1800" dirty="0">
                <a:latin typeface="Franklin Gothic Medium Cond"/>
                <a:cs typeface="Franklin Gothic Medium Cond"/>
              </a:rPr>
              <a:t>4.3. </a:t>
            </a:r>
            <a:r>
              <a:rPr sz="1800" spc="-5" dirty="0">
                <a:latin typeface="Franklin Gothic Medium Cond"/>
                <a:cs typeface="Franklin Gothic Medium Cond"/>
              </a:rPr>
              <a:t>Целевые </a:t>
            </a:r>
            <a:r>
              <a:rPr sz="1800" dirty="0">
                <a:latin typeface="Franklin Gothic Medium Cond"/>
                <a:cs typeface="Franklin Gothic Medium Cond"/>
              </a:rPr>
              <a:t>ориентиры </a:t>
            </a:r>
            <a:r>
              <a:rPr sz="1800" b="1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не подлежат </a:t>
            </a:r>
            <a:r>
              <a:rPr sz="1800" b="1" spc="-5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непосредственной </a:t>
            </a:r>
            <a:r>
              <a:rPr sz="1800" b="1" dirty="0">
                <a:solidFill>
                  <a:srgbClr val="002060"/>
                </a:solidFill>
                <a:latin typeface="Franklin Gothic Medium Cond"/>
                <a:cs typeface="Franklin Gothic Medium Cond"/>
              </a:rPr>
              <a:t>оценке</a:t>
            </a:r>
            <a:r>
              <a:rPr sz="1800" dirty="0">
                <a:latin typeface="Franklin Gothic Medium Cond"/>
                <a:cs typeface="Franklin Gothic Medium Cond"/>
              </a:rPr>
              <a:t>, в  </a:t>
            </a:r>
            <a:r>
              <a:rPr sz="1800" spc="-5" dirty="0">
                <a:latin typeface="Franklin Gothic Medium Cond"/>
                <a:cs typeface="Franklin Gothic Medium Cond"/>
              </a:rPr>
              <a:t>том числе </a:t>
            </a:r>
            <a:r>
              <a:rPr sz="1800" dirty="0">
                <a:latin typeface="Franklin Gothic Medium Cond"/>
                <a:cs typeface="Franklin Gothic Medium Cond"/>
              </a:rPr>
              <a:t>в виде </a:t>
            </a:r>
            <a:r>
              <a:rPr sz="1800" spc="-5" dirty="0">
                <a:latin typeface="Franklin Gothic Medium Cond"/>
                <a:cs typeface="Franklin Gothic Medium Cond"/>
              </a:rPr>
              <a:t>педагогической диагностики (мониторинга), </a:t>
            </a:r>
            <a:r>
              <a:rPr sz="1800" dirty="0">
                <a:latin typeface="Franklin Gothic Medium Cond"/>
                <a:cs typeface="Franklin Gothic Medium Cond"/>
              </a:rPr>
              <a:t>и </a:t>
            </a:r>
            <a:r>
              <a:rPr sz="1800" spc="-5" dirty="0">
                <a:latin typeface="Franklin Gothic Medium Cond"/>
                <a:cs typeface="Franklin Gothic Medium Cond"/>
              </a:rPr>
              <a:t>не  </a:t>
            </a:r>
            <a:r>
              <a:rPr sz="1800" dirty="0">
                <a:latin typeface="Franklin Gothic Medium Cond"/>
                <a:cs typeface="Franklin Gothic Medium Cond"/>
              </a:rPr>
              <a:t>являются </a:t>
            </a:r>
            <a:r>
              <a:rPr sz="1800" spc="-5" dirty="0">
                <a:latin typeface="Franklin Gothic Medium Cond"/>
                <a:cs typeface="Franklin Gothic Medium Cond"/>
              </a:rPr>
              <a:t>основанием для </a:t>
            </a:r>
            <a:r>
              <a:rPr sz="1800" dirty="0">
                <a:latin typeface="Franklin Gothic Medium Cond"/>
                <a:cs typeface="Franklin Gothic Medium Cond"/>
              </a:rPr>
              <a:t>их </a:t>
            </a:r>
            <a:r>
              <a:rPr sz="1800" spc="-5" dirty="0">
                <a:latin typeface="Franklin Gothic Medium Cond"/>
                <a:cs typeface="Franklin Gothic Medium Cond"/>
              </a:rPr>
              <a:t>формального сравнения </a:t>
            </a:r>
            <a:r>
              <a:rPr sz="1800" dirty="0">
                <a:latin typeface="Franklin Gothic Medium Cond"/>
                <a:cs typeface="Franklin Gothic Medium Cond"/>
              </a:rPr>
              <a:t>с </a:t>
            </a:r>
            <a:r>
              <a:rPr sz="1800" spc="-5" dirty="0">
                <a:latin typeface="Franklin Gothic Medium Cond"/>
                <a:cs typeface="Franklin Gothic Medium Cond"/>
              </a:rPr>
              <a:t>реальными  достижениями детей.</a:t>
            </a:r>
            <a:endParaRPr sz="1800" dirty="0">
              <a:latin typeface="Franklin Gothic Medium Cond"/>
              <a:cs typeface="Franklin Gothic Medium C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5243" y="1926335"/>
            <a:ext cx="2153411" cy="3119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8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8966" y="83406"/>
            <a:ext cx="7795033" cy="36933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Как организовать взаимодействие с семьёй?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61" y="880540"/>
            <a:ext cx="8882738" cy="1303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 anchorCtr="0">
            <a:normAutofit fontScale="9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Ежемесячные праздники  </a:t>
            </a:r>
            <a:r>
              <a:rPr lang="ru-RU" sz="28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позволяют родителям прийти и увидеть своих детей в деятельности, послушать советы воспитателя и других родителей, показать свою деятельность с ребёнком (мастер-класс).</a:t>
            </a:r>
            <a:endParaRPr lang="ru-RU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626" name="Picture 2" descr="http://vserisunki.ru/papka2/zima/zima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25"/>
          <a:stretch/>
        </p:blipFill>
        <p:spPr bwMode="auto">
          <a:xfrm>
            <a:off x="0" y="3050070"/>
            <a:ext cx="4702630" cy="341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050070"/>
            <a:ext cx="1168400" cy="3789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9066" y="2406997"/>
            <a:ext cx="201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Праздник темы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0580" y="2394991"/>
            <a:ext cx="2781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Праздник рисования </a:t>
            </a:r>
          </a:p>
          <a:p>
            <a:r>
              <a:rPr lang="ru-RU" sz="20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лица человека</a:t>
            </a:r>
            <a:endParaRPr lang="ru-RU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630" name="Picture 6" descr="https://img-fotki.yandex.ru/get/6841/200418627.8e/0_122910_eeceffb1_orig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862" y="3544333"/>
            <a:ext cx="4034814" cy="22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817265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</a:p>
        </p:txBody>
      </p:sp>
      <p:pic>
        <p:nvPicPr>
          <p:cNvPr id="5" name="Picture 3" descr="C:\Users\msi\Downloads\картинки по ДО\поз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239" y="1641867"/>
            <a:ext cx="5883292" cy="47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3019" y="5129784"/>
            <a:ext cx="5957315" cy="1202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38629" y="5513019"/>
            <a:ext cx="509397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Georgia"/>
                <a:cs typeface="Georgia"/>
              </a:rPr>
              <a:t>МЛАДЕНЧЕСКИЙ</a:t>
            </a:r>
            <a:r>
              <a:rPr sz="2600" b="1" spc="-6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ВОЗРАСТ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4207" y="3616452"/>
            <a:ext cx="5952744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97251" y="4000627"/>
            <a:ext cx="349440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Georgia"/>
                <a:cs typeface="Georgia"/>
              </a:rPr>
              <a:t>РАННИЙ</a:t>
            </a:r>
            <a:r>
              <a:rPr sz="2600" b="1" spc="-55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ВОЗРАСТ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7127" y="2176272"/>
            <a:ext cx="5952744" cy="1202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42589" y="2576829"/>
            <a:ext cx="4410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ДОШКОЛЬНЫЙ</a:t>
            </a:r>
            <a:r>
              <a:rPr sz="2400" b="1" spc="-10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ВОЗРАСТ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2387" y="265846"/>
            <a:ext cx="4542155" cy="1584960"/>
          </a:xfrm>
          <a:custGeom>
            <a:avLst/>
            <a:gdLst/>
            <a:ahLst/>
            <a:cxnLst/>
            <a:rect l="l" t="t" r="r" b="b"/>
            <a:pathLst>
              <a:path w="4542155" h="1584960">
                <a:moveTo>
                  <a:pt x="2912454" y="1434683"/>
                </a:moveTo>
                <a:lnTo>
                  <a:pt x="1733944" y="1434683"/>
                </a:lnTo>
                <a:lnTo>
                  <a:pt x="1770219" y="1458248"/>
                </a:lnTo>
                <a:lnTo>
                  <a:pt x="1810382" y="1480111"/>
                </a:lnTo>
                <a:lnTo>
                  <a:pt x="1854164" y="1500180"/>
                </a:lnTo>
                <a:lnTo>
                  <a:pt x="1901298" y="1518360"/>
                </a:lnTo>
                <a:lnTo>
                  <a:pt x="1951515" y="1534558"/>
                </a:lnTo>
                <a:lnTo>
                  <a:pt x="2004549" y="1548679"/>
                </a:lnTo>
                <a:lnTo>
                  <a:pt x="2060130" y="1560631"/>
                </a:lnTo>
                <a:lnTo>
                  <a:pt x="2117992" y="1570319"/>
                </a:lnTo>
                <a:lnTo>
                  <a:pt x="2174328" y="1577263"/>
                </a:lnTo>
                <a:lnTo>
                  <a:pt x="2230754" y="1581940"/>
                </a:lnTo>
                <a:lnTo>
                  <a:pt x="2287040" y="1584410"/>
                </a:lnTo>
                <a:lnTo>
                  <a:pt x="2342959" y="1584730"/>
                </a:lnTo>
                <a:lnTo>
                  <a:pt x="2398285" y="1582957"/>
                </a:lnTo>
                <a:lnTo>
                  <a:pt x="2452788" y="1579151"/>
                </a:lnTo>
                <a:lnTo>
                  <a:pt x="2506241" y="1573368"/>
                </a:lnTo>
                <a:lnTo>
                  <a:pt x="2558417" y="1565668"/>
                </a:lnTo>
                <a:lnTo>
                  <a:pt x="2609089" y="1556107"/>
                </a:lnTo>
                <a:lnTo>
                  <a:pt x="2658027" y="1544744"/>
                </a:lnTo>
                <a:lnTo>
                  <a:pt x="2705006" y="1531637"/>
                </a:lnTo>
                <a:lnTo>
                  <a:pt x="2749796" y="1516845"/>
                </a:lnTo>
                <a:lnTo>
                  <a:pt x="2792171" y="1500424"/>
                </a:lnTo>
                <a:lnTo>
                  <a:pt x="2831903" y="1482433"/>
                </a:lnTo>
                <a:lnTo>
                  <a:pt x="2868764" y="1462930"/>
                </a:lnTo>
                <a:lnTo>
                  <a:pt x="2902526" y="1441974"/>
                </a:lnTo>
                <a:lnTo>
                  <a:pt x="2912454" y="1434683"/>
                </a:lnTo>
                <a:close/>
              </a:path>
              <a:path w="4542155" h="1584960">
                <a:moveTo>
                  <a:pt x="3769725" y="1295491"/>
                </a:moveTo>
                <a:lnTo>
                  <a:pt x="612915" y="1295491"/>
                </a:lnTo>
                <a:lnTo>
                  <a:pt x="615709" y="1297904"/>
                </a:lnTo>
                <a:lnTo>
                  <a:pt x="651745" y="1324704"/>
                </a:lnTo>
                <a:lnTo>
                  <a:pt x="684560" y="1345622"/>
                </a:lnTo>
                <a:lnTo>
                  <a:pt x="719829" y="1365211"/>
                </a:lnTo>
                <a:lnTo>
                  <a:pt x="757387" y="1383451"/>
                </a:lnTo>
                <a:lnTo>
                  <a:pt x="797068" y="1400322"/>
                </a:lnTo>
                <a:lnTo>
                  <a:pt x="838707" y="1415805"/>
                </a:lnTo>
                <a:lnTo>
                  <a:pt x="882137" y="1429881"/>
                </a:lnTo>
                <a:lnTo>
                  <a:pt x="927193" y="1442529"/>
                </a:lnTo>
                <a:lnTo>
                  <a:pt x="973708" y="1453729"/>
                </a:lnTo>
                <a:lnTo>
                  <a:pt x="1021519" y="1463463"/>
                </a:lnTo>
                <a:lnTo>
                  <a:pt x="1070457" y="1471710"/>
                </a:lnTo>
                <a:lnTo>
                  <a:pt x="1120359" y="1478450"/>
                </a:lnTo>
                <a:lnTo>
                  <a:pt x="1171058" y="1483665"/>
                </a:lnTo>
                <a:lnTo>
                  <a:pt x="1222387" y="1487334"/>
                </a:lnTo>
                <a:lnTo>
                  <a:pt x="1274183" y="1489437"/>
                </a:lnTo>
                <a:lnTo>
                  <a:pt x="1326278" y="1489956"/>
                </a:lnTo>
                <a:lnTo>
                  <a:pt x="1378508" y="1488870"/>
                </a:lnTo>
                <a:lnTo>
                  <a:pt x="1430705" y="1486160"/>
                </a:lnTo>
                <a:lnTo>
                  <a:pt x="1482705" y="1481805"/>
                </a:lnTo>
                <a:lnTo>
                  <a:pt x="1534342" y="1475787"/>
                </a:lnTo>
                <a:lnTo>
                  <a:pt x="1585451" y="1468085"/>
                </a:lnTo>
                <a:lnTo>
                  <a:pt x="1635864" y="1458680"/>
                </a:lnTo>
                <a:lnTo>
                  <a:pt x="1685417" y="1447553"/>
                </a:lnTo>
                <a:lnTo>
                  <a:pt x="1733944" y="1434683"/>
                </a:lnTo>
                <a:lnTo>
                  <a:pt x="2912454" y="1434683"/>
                </a:lnTo>
                <a:lnTo>
                  <a:pt x="2932963" y="1419621"/>
                </a:lnTo>
                <a:lnTo>
                  <a:pt x="2959845" y="1395930"/>
                </a:lnTo>
                <a:lnTo>
                  <a:pt x="2982947" y="1370959"/>
                </a:lnTo>
                <a:lnTo>
                  <a:pt x="3002039" y="1344767"/>
                </a:lnTo>
                <a:lnTo>
                  <a:pt x="3644651" y="1344767"/>
                </a:lnTo>
                <a:lnTo>
                  <a:pt x="3659384" y="1340591"/>
                </a:lnTo>
                <a:lnTo>
                  <a:pt x="3706427" y="1324158"/>
                </a:lnTo>
                <a:lnTo>
                  <a:pt x="3749878" y="1305698"/>
                </a:lnTo>
                <a:lnTo>
                  <a:pt x="3769725" y="1295491"/>
                </a:lnTo>
                <a:close/>
              </a:path>
              <a:path w="4542155" h="1584960">
                <a:moveTo>
                  <a:pt x="3644651" y="1344767"/>
                </a:moveTo>
                <a:lnTo>
                  <a:pt x="3002039" y="1344767"/>
                </a:lnTo>
                <a:lnTo>
                  <a:pt x="3050751" y="1357767"/>
                </a:lnTo>
                <a:lnTo>
                  <a:pt x="3101545" y="1368544"/>
                </a:lnTo>
                <a:lnTo>
                  <a:pt x="3154089" y="1377057"/>
                </a:lnTo>
                <a:lnTo>
                  <a:pt x="3208051" y="1383262"/>
                </a:lnTo>
                <a:lnTo>
                  <a:pt x="3263100" y="1387118"/>
                </a:lnTo>
                <a:lnTo>
                  <a:pt x="3318904" y="1388582"/>
                </a:lnTo>
                <a:lnTo>
                  <a:pt x="3381045" y="1387327"/>
                </a:lnTo>
                <a:lnTo>
                  <a:pt x="3441438" y="1383184"/>
                </a:lnTo>
                <a:lnTo>
                  <a:pt x="3499776" y="1376294"/>
                </a:lnTo>
                <a:lnTo>
                  <a:pt x="3555751" y="1366803"/>
                </a:lnTo>
                <a:lnTo>
                  <a:pt x="3609056" y="1354854"/>
                </a:lnTo>
                <a:lnTo>
                  <a:pt x="3644651" y="1344767"/>
                </a:lnTo>
                <a:close/>
              </a:path>
              <a:path w="4542155" h="1584960">
                <a:moveTo>
                  <a:pt x="1124882" y="139404"/>
                </a:moveTo>
                <a:lnTo>
                  <a:pt x="1072422" y="140004"/>
                </a:lnTo>
                <a:lnTo>
                  <a:pt x="1019950" y="142458"/>
                </a:lnTo>
                <a:lnTo>
                  <a:pt x="956396" y="147946"/>
                </a:lnTo>
                <a:lnTo>
                  <a:pt x="895207" y="155981"/>
                </a:lnTo>
                <a:lnTo>
                  <a:pt x="836596" y="166430"/>
                </a:lnTo>
                <a:lnTo>
                  <a:pt x="780779" y="179159"/>
                </a:lnTo>
                <a:lnTo>
                  <a:pt x="727971" y="194034"/>
                </a:lnTo>
                <a:lnTo>
                  <a:pt x="678385" y="210920"/>
                </a:lnTo>
                <a:lnTo>
                  <a:pt x="632237" y="229685"/>
                </a:lnTo>
                <a:lnTo>
                  <a:pt x="589742" y="250195"/>
                </a:lnTo>
                <a:lnTo>
                  <a:pt x="551113" y="272315"/>
                </a:lnTo>
                <a:lnTo>
                  <a:pt x="516566" y="295913"/>
                </a:lnTo>
                <a:lnTo>
                  <a:pt x="486315" y="320853"/>
                </a:lnTo>
                <a:lnTo>
                  <a:pt x="439562" y="374229"/>
                </a:lnTo>
                <a:lnTo>
                  <a:pt x="412569" y="431371"/>
                </a:lnTo>
                <a:lnTo>
                  <a:pt x="407020" y="461021"/>
                </a:lnTo>
                <a:lnTo>
                  <a:pt x="407055" y="491210"/>
                </a:lnTo>
                <a:lnTo>
                  <a:pt x="412890" y="521807"/>
                </a:lnTo>
                <a:lnTo>
                  <a:pt x="409080" y="526633"/>
                </a:lnTo>
                <a:lnTo>
                  <a:pt x="348172" y="531683"/>
                </a:lnTo>
                <a:lnTo>
                  <a:pt x="289897" y="540487"/>
                </a:lnTo>
                <a:lnTo>
                  <a:pt x="234944" y="552835"/>
                </a:lnTo>
                <a:lnTo>
                  <a:pt x="184000" y="568515"/>
                </a:lnTo>
                <a:lnTo>
                  <a:pt x="137755" y="587317"/>
                </a:lnTo>
                <a:lnTo>
                  <a:pt x="96897" y="609029"/>
                </a:lnTo>
                <a:lnTo>
                  <a:pt x="62116" y="633440"/>
                </a:lnTo>
                <a:lnTo>
                  <a:pt x="32305" y="662429"/>
                </a:lnTo>
                <a:lnTo>
                  <a:pt x="1501" y="722967"/>
                </a:lnTo>
                <a:lnTo>
                  <a:pt x="0" y="753593"/>
                </a:lnTo>
                <a:lnTo>
                  <a:pt x="7428" y="783843"/>
                </a:lnTo>
                <a:lnTo>
                  <a:pt x="48058" y="841371"/>
                </a:lnTo>
                <a:lnTo>
                  <a:pt x="80752" y="867727"/>
                </a:lnTo>
                <a:lnTo>
                  <a:pt x="121362" y="891864"/>
                </a:lnTo>
                <a:lnTo>
                  <a:pt x="169632" y="913321"/>
                </a:lnTo>
                <a:lnTo>
                  <a:pt x="225311" y="931636"/>
                </a:lnTo>
                <a:lnTo>
                  <a:pt x="175920" y="961554"/>
                </a:lnTo>
                <a:lnTo>
                  <a:pt x="138611" y="994685"/>
                </a:lnTo>
                <a:lnTo>
                  <a:pt x="113946" y="1030217"/>
                </a:lnTo>
                <a:lnTo>
                  <a:pt x="102484" y="1067341"/>
                </a:lnTo>
                <a:lnTo>
                  <a:pt x="104788" y="1105245"/>
                </a:lnTo>
                <a:lnTo>
                  <a:pt x="135221" y="1161670"/>
                </a:lnTo>
                <a:lnTo>
                  <a:pt x="193824" y="1210617"/>
                </a:lnTo>
                <a:lnTo>
                  <a:pt x="232173" y="1231722"/>
                </a:lnTo>
                <a:lnTo>
                  <a:pt x="275745" y="1250279"/>
                </a:lnTo>
                <a:lnTo>
                  <a:pt x="323935" y="1266063"/>
                </a:lnTo>
                <a:lnTo>
                  <a:pt x="376135" y="1278849"/>
                </a:lnTo>
                <a:lnTo>
                  <a:pt x="431739" y="1288411"/>
                </a:lnTo>
                <a:lnTo>
                  <a:pt x="490141" y="1294522"/>
                </a:lnTo>
                <a:lnTo>
                  <a:pt x="550735" y="1296957"/>
                </a:lnTo>
                <a:lnTo>
                  <a:pt x="612915" y="1295491"/>
                </a:lnTo>
                <a:lnTo>
                  <a:pt x="3769725" y="1295491"/>
                </a:lnTo>
                <a:lnTo>
                  <a:pt x="3824775" y="1263275"/>
                </a:lnTo>
                <a:lnTo>
                  <a:pt x="3855607" y="1239598"/>
                </a:lnTo>
                <a:lnTo>
                  <a:pt x="3902498" y="1188036"/>
                </a:lnTo>
                <a:lnTo>
                  <a:pt x="3927646" y="1131818"/>
                </a:lnTo>
                <a:lnTo>
                  <a:pt x="3931298" y="1102324"/>
                </a:lnTo>
                <a:lnTo>
                  <a:pt x="3982739" y="1097938"/>
                </a:lnTo>
                <a:lnTo>
                  <a:pt x="4033195" y="1091774"/>
                </a:lnTo>
                <a:lnTo>
                  <a:pt x="4082470" y="1083876"/>
                </a:lnTo>
                <a:lnTo>
                  <a:pt x="4130373" y="1074285"/>
                </a:lnTo>
                <a:lnTo>
                  <a:pt x="4176709" y="1063043"/>
                </a:lnTo>
                <a:lnTo>
                  <a:pt x="4221286" y="1050192"/>
                </a:lnTo>
                <a:lnTo>
                  <a:pt x="4263911" y="1035776"/>
                </a:lnTo>
                <a:lnTo>
                  <a:pt x="4319369" y="1013347"/>
                </a:lnTo>
                <a:lnTo>
                  <a:pt x="4368830" y="988844"/>
                </a:lnTo>
                <a:lnTo>
                  <a:pt x="4412227" y="962506"/>
                </a:lnTo>
                <a:lnTo>
                  <a:pt x="4449495" y="934571"/>
                </a:lnTo>
                <a:lnTo>
                  <a:pt x="4480568" y="905278"/>
                </a:lnTo>
                <a:lnTo>
                  <a:pt x="4505380" y="874865"/>
                </a:lnTo>
                <a:lnTo>
                  <a:pt x="4535960" y="811637"/>
                </a:lnTo>
                <a:lnTo>
                  <a:pt x="4541597" y="779298"/>
                </a:lnTo>
                <a:lnTo>
                  <a:pt x="4540710" y="746795"/>
                </a:lnTo>
                <a:lnTo>
                  <a:pt x="4519103" y="682250"/>
                </a:lnTo>
                <a:lnTo>
                  <a:pt x="4470615" y="619910"/>
                </a:lnTo>
                <a:lnTo>
                  <a:pt x="4436127" y="590163"/>
                </a:lnTo>
                <a:lnTo>
                  <a:pt x="4394721" y="561685"/>
                </a:lnTo>
                <a:lnTo>
                  <a:pt x="4402122" y="553118"/>
                </a:lnTo>
                <a:lnTo>
                  <a:pt x="4433903" y="496153"/>
                </a:lnTo>
                <a:lnTo>
                  <a:pt x="4439849" y="465782"/>
                </a:lnTo>
                <a:lnTo>
                  <a:pt x="4438508" y="435767"/>
                </a:lnTo>
                <a:lnTo>
                  <a:pt x="4415147" y="377782"/>
                </a:lnTo>
                <a:lnTo>
                  <a:pt x="4366177" y="324163"/>
                </a:lnTo>
                <a:lnTo>
                  <a:pt x="4332827" y="299604"/>
                </a:lnTo>
                <a:lnTo>
                  <a:pt x="4293959" y="276873"/>
                </a:lnTo>
                <a:lnTo>
                  <a:pt x="4249869" y="256215"/>
                </a:lnTo>
                <a:lnTo>
                  <a:pt x="4200851" y="237876"/>
                </a:lnTo>
                <a:lnTo>
                  <a:pt x="4147201" y="222102"/>
                </a:lnTo>
                <a:lnTo>
                  <a:pt x="4089213" y="209137"/>
                </a:lnTo>
                <a:lnTo>
                  <a:pt x="4027183" y="199227"/>
                </a:lnTo>
                <a:lnTo>
                  <a:pt x="4019881" y="185511"/>
                </a:lnTo>
                <a:lnTo>
                  <a:pt x="1474102" y="185511"/>
                </a:lnTo>
                <a:lnTo>
                  <a:pt x="1427612" y="173665"/>
                </a:lnTo>
                <a:lnTo>
                  <a:pt x="1379640" y="163541"/>
                </a:lnTo>
                <a:lnTo>
                  <a:pt x="1330394" y="155158"/>
                </a:lnTo>
                <a:lnTo>
                  <a:pt x="1280085" y="148533"/>
                </a:lnTo>
                <a:lnTo>
                  <a:pt x="1228924" y="143687"/>
                </a:lnTo>
                <a:lnTo>
                  <a:pt x="1177119" y="140638"/>
                </a:lnTo>
                <a:lnTo>
                  <a:pt x="1124882" y="139404"/>
                </a:lnTo>
                <a:close/>
              </a:path>
              <a:path w="4542155" h="1584960">
                <a:moveTo>
                  <a:pt x="1963922" y="44060"/>
                </a:moveTo>
                <a:lnTo>
                  <a:pt x="1909981" y="45537"/>
                </a:lnTo>
                <a:lnTo>
                  <a:pt x="1856779" y="49457"/>
                </a:lnTo>
                <a:lnTo>
                  <a:pt x="1804698" y="55764"/>
                </a:lnTo>
                <a:lnTo>
                  <a:pt x="1754119" y="64404"/>
                </a:lnTo>
                <a:lnTo>
                  <a:pt x="1705423" y="75321"/>
                </a:lnTo>
                <a:lnTo>
                  <a:pt x="1658990" y="88458"/>
                </a:lnTo>
                <a:lnTo>
                  <a:pt x="1615201" y="103761"/>
                </a:lnTo>
                <a:lnTo>
                  <a:pt x="1574436" y="121173"/>
                </a:lnTo>
                <a:lnTo>
                  <a:pt x="1537078" y="140639"/>
                </a:lnTo>
                <a:lnTo>
                  <a:pt x="1503506" y="162103"/>
                </a:lnTo>
                <a:lnTo>
                  <a:pt x="1474102" y="185511"/>
                </a:lnTo>
                <a:lnTo>
                  <a:pt x="4019881" y="185511"/>
                </a:lnTo>
                <a:lnTo>
                  <a:pt x="4009907" y="166773"/>
                </a:lnTo>
                <a:lnTo>
                  <a:pt x="3983554" y="135977"/>
                </a:lnTo>
                <a:lnTo>
                  <a:pt x="3964872" y="120614"/>
                </a:lnTo>
                <a:lnTo>
                  <a:pt x="2361451" y="120614"/>
                </a:lnTo>
                <a:lnTo>
                  <a:pt x="2331612" y="107618"/>
                </a:lnTo>
                <a:lnTo>
                  <a:pt x="2266457" y="84913"/>
                </a:lnTo>
                <a:lnTo>
                  <a:pt x="2179473" y="63700"/>
                </a:lnTo>
                <a:lnTo>
                  <a:pt x="2126379" y="54847"/>
                </a:lnTo>
                <a:lnTo>
                  <a:pt x="2072502" y="48660"/>
                </a:lnTo>
                <a:lnTo>
                  <a:pt x="2018223" y="45083"/>
                </a:lnTo>
                <a:lnTo>
                  <a:pt x="1963922" y="44060"/>
                </a:lnTo>
                <a:close/>
              </a:path>
              <a:path w="4542155" h="1584960">
                <a:moveTo>
                  <a:pt x="2759444" y="0"/>
                </a:moveTo>
                <a:lnTo>
                  <a:pt x="2705241" y="2238"/>
                </a:lnTo>
                <a:lnTo>
                  <a:pt x="2652191" y="7483"/>
                </a:lnTo>
                <a:lnTo>
                  <a:pt x="2600868" y="15641"/>
                </a:lnTo>
                <a:lnTo>
                  <a:pt x="2551848" y="26621"/>
                </a:lnTo>
                <a:lnTo>
                  <a:pt x="2505707" y="40330"/>
                </a:lnTo>
                <a:lnTo>
                  <a:pt x="2463021" y="56676"/>
                </a:lnTo>
                <a:lnTo>
                  <a:pt x="2424366" y="75567"/>
                </a:lnTo>
                <a:lnTo>
                  <a:pt x="2390317" y="96910"/>
                </a:lnTo>
                <a:lnTo>
                  <a:pt x="2361451" y="120614"/>
                </a:lnTo>
                <a:lnTo>
                  <a:pt x="3964872" y="120614"/>
                </a:lnTo>
                <a:lnTo>
                  <a:pt x="3948617" y="107247"/>
                </a:lnTo>
                <a:lnTo>
                  <a:pt x="3913496" y="85816"/>
                </a:lnTo>
                <a:lnTo>
                  <a:pt x="3136151" y="85816"/>
                </a:lnTo>
                <a:lnTo>
                  <a:pt x="3102041" y="66885"/>
                </a:lnTo>
                <a:lnTo>
                  <a:pt x="3063776" y="50002"/>
                </a:lnTo>
                <a:lnTo>
                  <a:pt x="3021726" y="35310"/>
                </a:lnTo>
                <a:lnTo>
                  <a:pt x="2976258" y="22951"/>
                </a:lnTo>
                <a:lnTo>
                  <a:pt x="2923205" y="12243"/>
                </a:lnTo>
                <a:lnTo>
                  <a:pt x="2869002" y="4910"/>
                </a:lnTo>
                <a:lnTo>
                  <a:pt x="2814223" y="859"/>
                </a:lnTo>
                <a:lnTo>
                  <a:pt x="2759444" y="0"/>
                </a:lnTo>
                <a:close/>
              </a:path>
              <a:path w="4542155" h="1584960">
                <a:moveTo>
                  <a:pt x="3509335" y="386"/>
                </a:moveTo>
                <a:lnTo>
                  <a:pt x="3457321" y="2424"/>
                </a:lnTo>
                <a:lnTo>
                  <a:pt x="3405964" y="6964"/>
                </a:lnTo>
                <a:lnTo>
                  <a:pt x="3355701" y="13990"/>
                </a:lnTo>
                <a:lnTo>
                  <a:pt x="3306971" y="23485"/>
                </a:lnTo>
                <a:lnTo>
                  <a:pt x="3260212" y="35432"/>
                </a:lnTo>
                <a:lnTo>
                  <a:pt x="3215864" y="49814"/>
                </a:lnTo>
                <a:lnTo>
                  <a:pt x="3174364" y="66615"/>
                </a:lnTo>
                <a:lnTo>
                  <a:pt x="3136151" y="85816"/>
                </a:lnTo>
                <a:lnTo>
                  <a:pt x="3913496" y="85816"/>
                </a:lnTo>
                <a:lnTo>
                  <a:pt x="3854971" y="57622"/>
                </a:lnTo>
                <a:lnTo>
                  <a:pt x="3810641" y="41666"/>
                </a:lnTo>
                <a:lnTo>
                  <a:pt x="3763898" y="28332"/>
                </a:lnTo>
                <a:lnTo>
                  <a:pt x="3715181" y="17602"/>
                </a:lnTo>
                <a:lnTo>
                  <a:pt x="3664928" y="9459"/>
                </a:lnTo>
                <a:lnTo>
                  <a:pt x="3613576" y="3887"/>
                </a:lnTo>
                <a:lnTo>
                  <a:pt x="3561566" y="868"/>
                </a:lnTo>
                <a:lnTo>
                  <a:pt x="3509335" y="386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74846" y="1896491"/>
            <a:ext cx="187705" cy="1903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59047" y="1730501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60" h="264160">
                <a:moveTo>
                  <a:pt x="131952" y="0"/>
                </a:moveTo>
                <a:lnTo>
                  <a:pt x="90237" y="6724"/>
                </a:lnTo>
                <a:lnTo>
                  <a:pt x="54013" y="25452"/>
                </a:lnTo>
                <a:lnTo>
                  <a:pt x="25452" y="54013"/>
                </a:lnTo>
                <a:lnTo>
                  <a:pt x="6724" y="90237"/>
                </a:lnTo>
                <a:lnTo>
                  <a:pt x="0" y="131952"/>
                </a:lnTo>
                <a:lnTo>
                  <a:pt x="6724" y="173730"/>
                </a:lnTo>
                <a:lnTo>
                  <a:pt x="25452" y="209991"/>
                </a:lnTo>
                <a:lnTo>
                  <a:pt x="54013" y="238572"/>
                </a:lnTo>
                <a:lnTo>
                  <a:pt x="90237" y="257307"/>
                </a:lnTo>
                <a:lnTo>
                  <a:pt x="131952" y="264033"/>
                </a:lnTo>
                <a:lnTo>
                  <a:pt x="173682" y="257307"/>
                </a:lnTo>
                <a:lnTo>
                  <a:pt x="209937" y="238572"/>
                </a:lnTo>
                <a:lnTo>
                  <a:pt x="238535" y="209991"/>
                </a:lnTo>
                <a:lnTo>
                  <a:pt x="257294" y="173730"/>
                </a:lnTo>
                <a:lnTo>
                  <a:pt x="264032" y="131952"/>
                </a:lnTo>
                <a:lnTo>
                  <a:pt x="257294" y="90237"/>
                </a:lnTo>
                <a:lnTo>
                  <a:pt x="238535" y="54013"/>
                </a:lnTo>
                <a:lnTo>
                  <a:pt x="209937" y="25452"/>
                </a:lnTo>
                <a:lnTo>
                  <a:pt x="173682" y="6724"/>
                </a:lnTo>
                <a:lnTo>
                  <a:pt x="131952" y="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2387" y="265846"/>
            <a:ext cx="4542155" cy="1584960"/>
          </a:xfrm>
          <a:custGeom>
            <a:avLst/>
            <a:gdLst/>
            <a:ahLst/>
            <a:cxnLst/>
            <a:rect l="l" t="t" r="r" b="b"/>
            <a:pathLst>
              <a:path w="4542155" h="1584960">
                <a:moveTo>
                  <a:pt x="412890" y="521807"/>
                </a:moveTo>
                <a:lnTo>
                  <a:pt x="407055" y="491210"/>
                </a:lnTo>
                <a:lnTo>
                  <a:pt x="407020" y="461021"/>
                </a:lnTo>
                <a:lnTo>
                  <a:pt x="412569" y="431371"/>
                </a:lnTo>
                <a:lnTo>
                  <a:pt x="439562" y="374229"/>
                </a:lnTo>
                <a:lnTo>
                  <a:pt x="486315" y="320853"/>
                </a:lnTo>
                <a:lnTo>
                  <a:pt x="516566" y="295913"/>
                </a:lnTo>
                <a:lnTo>
                  <a:pt x="551113" y="272315"/>
                </a:lnTo>
                <a:lnTo>
                  <a:pt x="589742" y="250195"/>
                </a:lnTo>
                <a:lnTo>
                  <a:pt x="632237" y="229685"/>
                </a:lnTo>
                <a:lnTo>
                  <a:pt x="678385" y="210920"/>
                </a:lnTo>
                <a:lnTo>
                  <a:pt x="727971" y="194034"/>
                </a:lnTo>
                <a:lnTo>
                  <a:pt x="780779" y="179159"/>
                </a:lnTo>
                <a:lnTo>
                  <a:pt x="836596" y="166430"/>
                </a:lnTo>
                <a:lnTo>
                  <a:pt x="895207" y="155981"/>
                </a:lnTo>
                <a:lnTo>
                  <a:pt x="956396" y="147946"/>
                </a:lnTo>
                <a:lnTo>
                  <a:pt x="1019950" y="142458"/>
                </a:lnTo>
                <a:lnTo>
                  <a:pt x="1072422" y="140004"/>
                </a:lnTo>
                <a:lnTo>
                  <a:pt x="1124882" y="139404"/>
                </a:lnTo>
                <a:lnTo>
                  <a:pt x="1177119" y="140638"/>
                </a:lnTo>
                <a:lnTo>
                  <a:pt x="1228924" y="143687"/>
                </a:lnTo>
                <a:lnTo>
                  <a:pt x="1280085" y="148533"/>
                </a:lnTo>
                <a:lnTo>
                  <a:pt x="1330394" y="155158"/>
                </a:lnTo>
                <a:lnTo>
                  <a:pt x="1379640" y="163541"/>
                </a:lnTo>
                <a:lnTo>
                  <a:pt x="1427612" y="173665"/>
                </a:lnTo>
                <a:lnTo>
                  <a:pt x="1474102" y="185511"/>
                </a:lnTo>
                <a:lnTo>
                  <a:pt x="1537078" y="140639"/>
                </a:lnTo>
                <a:lnTo>
                  <a:pt x="1574436" y="121173"/>
                </a:lnTo>
                <a:lnTo>
                  <a:pt x="1615201" y="103761"/>
                </a:lnTo>
                <a:lnTo>
                  <a:pt x="1658990" y="88458"/>
                </a:lnTo>
                <a:lnTo>
                  <a:pt x="1705423" y="75321"/>
                </a:lnTo>
                <a:lnTo>
                  <a:pt x="1754119" y="64404"/>
                </a:lnTo>
                <a:lnTo>
                  <a:pt x="1804698" y="55764"/>
                </a:lnTo>
                <a:lnTo>
                  <a:pt x="1856779" y="49457"/>
                </a:lnTo>
                <a:lnTo>
                  <a:pt x="1909981" y="45537"/>
                </a:lnTo>
                <a:lnTo>
                  <a:pt x="1963922" y="44060"/>
                </a:lnTo>
                <a:lnTo>
                  <a:pt x="2018223" y="45083"/>
                </a:lnTo>
                <a:lnTo>
                  <a:pt x="2072502" y="48660"/>
                </a:lnTo>
                <a:lnTo>
                  <a:pt x="2126379" y="54847"/>
                </a:lnTo>
                <a:lnTo>
                  <a:pt x="2179473" y="63700"/>
                </a:lnTo>
                <a:lnTo>
                  <a:pt x="2231403" y="75275"/>
                </a:lnTo>
                <a:lnTo>
                  <a:pt x="2299903" y="95706"/>
                </a:lnTo>
                <a:lnTo>
                  <a:pt x="2361451" y="120614"/>
                </a:lnTo>
                <a:lnTo>
                  <a:pt x="2424366" y="75567"/>
                </a:lnTo>
                <a:lnTo>
                  <a:pt x="2463021" y="56676"/>
                </a:lnTo>
                <a:lnTo>
                  <a:pt x="2505707" y="40330"/>
                </a:lnTo>
                <a:lnTo>
                  <a:pt x="2551848" y="26621"/>
                </a:lnTo>
                <a:lnTo>
                  <a:pt x="2600868" y="15641"/>
                </a:lnTo>
                <a:lnTo>
                  <a:pt x="2652191" y="7483"/>
                </a:lnTo>
                <a:lnTo>
                  <a:pt x="2705241" y="2238"/>
                </a:lnTo>
                <a:lnTo>
                  <a:pt x="2759444" y="0"/>
                </a:lnTo>
                <a:lnTo>
                  <a:pt x="2814223" y="859"/>
                </a:lnTo>
                <a:lnTo>
                  <a:pt x="2869002" y="4910"/>
                </a:lnTo>
                <a:lnTo>
                  <a:pt x="2923205" y="12243"/>
                </a:lnTo>
                <a:lnTo>
                  <a:pt x="2976258" y="22951"/>
                </a:lnTo>
                <a:lnTo>
                  <a:pt x="3021726" y="35310"/>
                </a:lnTo>
                <a:lnTo>
                  <a:pt x="3063776" y="50002"/>
                </a:lnTo>
                <a:lnTo>
                  <a:pt x="3102041" y="66885"/>
                </a:lnTo>
                <a:lnTo>
                  <a:pt x="3136151" y="85816"/>
                </a:lnTo>
                <a:lnTo>
                  <a:pt x="3174364" y="66615"/>
                </a:lnTo>
                <a:lnTo>
                  <a:pt x="3215864" y="49814"/>
                </a:lnTo>
                <a:lnTo>
                  <a:pt x="3260212" y="35432"/>
                </a:lnTo>
                <a:lnTo>
                  <a:pt x="3306971" y="23485"/>
                </a:lnTo>
                <a:lnTo>
                  <a:pt x="3355701" y="13990"/>
                </a:lnTo>
                <a:lnTo>
                  <a:pt x="3405964" y="6964"/>
                </a:lnTo>
                <a:lnTo>
                  <a:pt x="3457321" y="2424"/>
                </a:lnTo>
                <a:lnTo>
                  <a:pt x="3509335" y="386"/>
                </a:lnTo>
                <a:lnTo>
                  <a:pt x="3561566" y="868"/>
                </a:lnTo>
                <a:lnTo>
                  <a:pt x="3613576" y="3887"/>
                </a:lnTo>
                <a:lnTo>
                  <a:pt x="3664928" y="9459"/>
                </a:lnTo>
                <a:lnTo>
                  <a:pt x="3715181" y="17602"/>
                </a:lnTo>
                <a:lnTo>
                  <a:pt x="3763898" y="28332"/>
                </a:lnTo>
                <a:lnTo>
                  <a:pt x="3810641" y="41666"/>
                </a:lnTo>
                <a:lnTo>
                  <a:pt x="3854971" y="57622"/>
                </a:lnTo>
                <a:lnTo>
                  <a:pt x="3905592" y="80993"/>
                </a:lnTo>
                <a:lnTo>
                  <a:pt x="3948617" y="107247"/>
                </a:lnTo>
                <a:lnTo>
                  <a:pt x="3983554" y="135977"/>
                </a:lnTo>
                <a:lnTo>
                  <a:pt x="4009907" y="166773"/>
                </a:lnTo>
                <a:lnTo>
                  <a:pt x="4027183" y="199227"/>
                </a:lnTo>
                <a:lnTo>
                  <a:pt x="4089213" y="209137"/>
                </a:lnTo>
                <a:lnTo>
                  <a:pt x="4147201" y="222102"/>
                </a:lnTo>
                <a:lnTo>
                  <a:pt x="4200851" y="237876"/>
                </a:lnTo>
                <a:lnTo>
                  <a:pt x="4249869" y="256215"/>
                </a:lnTo>
                <a:lnTo>
                  <a:pt x="4293959" y="276873"/>
                </a:lnTo>
                <a:lnTo>
                  <a:pt x="4332827" y="299604"/>
                </a:lnTo>
                <a:lnTo>
                  <a:pt x="4366177" y="324163"/>
                </a:lnTo>
                <a:lnTo>
                  <a:pt x="4415147" y="377782"/>
                </a:lnTo>
                <a:lnTo>
                  <a:pt x="4438508" y="435767"/>
                </a:lnTo>
                <a:lnTo>
                  <a:pt x="4439849" y="465782"/>
                </a:lnTo>
                <a:lnTo>
                  <a:pt x="4433903" y="496153"/>
                </a:lnTo>
                <a:lnTo>
                  <a:pt x="4414973" y="535557"/>
                </a:lnTo>
                <a:lnTo>
                  <a:pt x="4394721" y="561685"/>
                </a:lnTo>
                <a:lnTo>
                  <a:pt x="4436127" y="590163"/>
                </a:lnTo>
                <a:lnTo>
                  <a:pt x="4470615" y="619910"/>
                </a:lnTo>
                <a:lnTo>
                  <a:pt x="4498252" y="650685"/>
                </a:lnTo>
                <a:lnTo>
                  <a:pt x="4533234" y="714366"/>
                </a:lnTo>
                <a:lnTo>
                  <a:pt x="4541597" y="779298"/>
                </a:lnTo>
                <a:lnTo>
                  <a:pt x="4535960" y="811637"/>
                </a:lnTo>
                <a:lnTo>
                  <a:pt x="4505380" y="874865"/>
                </a:lnTo>
                <a:lnTo>
                  <a:pt x="4480568" y="905278"/>
                </a:lnTo>
                <a:lnTo>
                  <a:pt x="4449495" y="934571"/>
                </a:lnTo>
                <a:lnTo>
                  <a:pt x="4412227" y="962506"/>
                </a:lnTo>
                <a:lnTo>
                  <a:pt x="4368830" y="988844"/>
                </a:lnTo>
                <a:lnTo>
                  <a:pt x="4319369" y="1013347"/>
                </a:lnTo>
                <a:lnTo>
                  <a:pt x="4263911" y="1035776"/>
                </a:lnTo>
                <a:lnTo>
                  <a:pt x="4221286" y="1050192"/>
                </a:lnTo>
                <a:lnTo>
                  <a:pt x="4176709" y="1063043"/>
                </a:lnTo>
                <a:lnTo>
                  <a:pt x="4130373" y="1074285"/>
                </a:lnTo>
                <a:lnTo>
                  <a:pt x="4082470" y="1083876"/>
                </a:lnTo>
                <a:lnTo>
                  <a:pt x="4033195" y="1091774"/>
                </a:lnTo>
                <a:lnTo>
                  <a:pt x="3982739" y="1097938"/>
                </a:lnTo>
                <a:lnTo>
                  <a:pt x="3931298" y="1102324"/>
                </a:lnTo>
                <a:lnTo>
                  <a:pt x="3917944" y="1160437"/>
                </a:lnTo>
                <a:lnTo>
                  <a:pt x="3881617" y="1214471"/>
                </a:lnTo>
                <a:lnTo>
                  <a:pt x="3824775" y="1263275"/>
                </a:lnTo>
                <a:lnTo>
                  <a:pt x="3789430" y="1285356"/>
                </a:lnTo>
                <a:lnTo>
                  <a:pt x="3749878" y="1305698"/>
                </a:lnTo>
                <a:lnTo>
                  <a:pt x="3706427" y="1324158"/>
                </a:lnTo>
                <a:lnTo>
                  <a:pt x="3659384" y="1340591"/>
                </a:lnTo>
                <a:lnTo>
                  <a:pt x="3609056" y="1354854"/>
                </a:lnTo>
                <a:lnTo>
                  <a:pt x="3555751" y="1366803"/>
                </a:lnTo>
                <a:lnTo>
                  <a:pt x="3499776" y="1376294"/>
                </a:lnTo>
                <a:lnTo>
                  <a:pt x="3441438" y="1383184"/>
                </a:lnTo>
                <a:lnTo>
                  <a:pt x="3381045" y="1387327"/>
                </a:lnTo>
                <a:lnTo>
                  <a:pt x="3318904" y="1388582"/>
                </a:lnTo>
                <a:lnTo>
                  <a:pt x="3263100" y="1387118"/>
                </a:lnTo>
                <a:lnTo>
                  <a:pt x="3208051" y="1383262"/>
                </a:lnTo>
                <a:lnTo>
                  <a:pt x="3154089" y="1377057"/>
                </a:lnTo>
                <a:lnTo>
                  <a:pt x="3101545" y="1368544"/>
                </a:lnTo>
                <a:lnTo>
                  <a:pt x="3050751" y="1357767"/>
                </a:lnTo>
                <a:lnTo>
                  <a:pt x="3002039" y="1344767"/>
                </a:lnTo>
                <a:lnTo>
                  <a:pt x="2959845" y="1395930"/>
                </a:lnTo>
                <a:lnTo>
                  <a:pt x="2902526" y="1441974"/>
                </a:lnTo>
                <a:lnTo>
                  <a:pt x="2868764" y="1462930"/>
                </a:lnTo>
                <a:lnTo>
                  <a:pt x="2831903" y="1482433"/>
                </a:lnTo>
                <a:lnTo>
                  <a:pt x="2792171" y="1500424"/>
                </a:lnTo>
                <a:lnTo>
                  <a:pt x="2749796" y="1516845"/>
                </a:lnTo>
                <a:lnTo>
                  <a:pt x="2705006" y="1531637"/>
                </a:lnTo>
                <a:lnTo>
                  <a:pt x="2658027" y="1544744"/>
                </a:lnTo>
                <a:lnTo>
                  <a:pt x="2609089" y="1556107"/>
                </a:lnTo>
                <a:lnTo>
                  <a:pt x="2558417" y="1565668"/>
                </a:lnTo>
                <a:lnTo>
                  <a:pt x="2506241" y="1573368"/>
                </a:lnTo>
                <a:lnTo>
                  <a:pt x="2452788" y="1579151"/>
                </a:lnTo>
                <a:lnTo>
                  <a:pt x="2398285" y="1582957"/>
                </a:lnTo>
                <a:lnTo>
                  <a:pt x="2342959" y="1584730"/>
                </a:lnTo>
                <a:lnTo>
                  <a:pt x="2287040" y="1584410"/>
                </a:lnTo>
                <a:lnTo>
                  <a:pt x="2230754" y="1581940"/>
                </a:lnTo>
                <a:lnTo>
                  <a:pt x="2174328" y="1577263"/>
                </a:lnTo>
                <a:lnTo>
                  <a:pt x="2117992" y="1570319"/>
                </a:lnTo>
                <a:lnTo>
                  <a:pt x="2060130" y="1560631"/>
                </a:lnTo>
                <a:lnTo>
                  <a:pt x="2004549" y="1548679"/>
                </a:lnTo>
                <a:lnTo>
                  <a:pt x="1951515" y="1534558"/>
                </a:lnTo>
                <a:lnTo>
                  <a:pt x="1901298" y="1518360"/>
                </a:lnTo>
                <a:lnTo>
                  <a:pt x="1854164" y="1500180"/>
                </a:lnTo>
                <a:lnTo>
                  <a:pt x="1810382" y="1480111"/>
                </a:lnTo>
                <a:lnTo>
                  <a:pt x="1770219" y="1458248"/>
                </a:lnTo>
                <a:lnTo>
                  <a:pt x="1733944" y="1434683"/>
                </a:lnTo>
                <a:lnTo>
                  <a:pt x="1685417" y="1447553"/>
                </a:lnTo>
                <a:lnTo>
                  <a:pt x="1635864" y="1458680"/>
                </a:lnTo>
                <a:lnTo>
                  <a:pt x="1585451" y="1468085"/>
                </a:lnTo>
                <a:lnTo>
                  <a:pt x="1534342" y="1475787"/>
                </a:lnTo>
                <a:lnTo>
                  <a:pt x="1482705" y="1481805"/>
                </a:lnTo>
                <a:lnTo>
                  <a:pt x="1430705" y="1486160"/>
                </a:lnTo>
                <a:lnTo>
                  <a:pt x="1378508" y="1488870"/>
                </a:lnTo>
                <a:lnTo>
                  <a:pt x="1326278" y="1489956"/>
                </a:lnTo>
                <a:lnTo>
                  <a:pt x="1274183" y="1489437"/>
                </a:lnTo>
                <a:lnTo>
                  <a:pt x="1222387" y="1487334"/>
                </a:lnTo>
                <a:lnTo>
                  <a:pt x="1171058" y="1483665"/>
                </a:lnTo>
                <a:lnTo>
                  <a:pt x="1120359" y="1478450"/>
                </a:lnTo>
                <a:lnTo>
                  <a:pt x="1070457" y="1471710"/>
                </a:lnTo>
                <a:lnTo>
                  <a:pt x="1021519" y="1463463"/>
                </a:lnTo>
                <a:lnTo>
                  <a:pt x="973708" y="1453729"/>
                </a:lnTo>
                <a:lnTo>
                  <a:pt x="927193" y="1442529"/>
                </a:lnTo>
                <a:lnTo>
                  <a:pt x="882137" y="1429881"/>
                </a:lnTo>
                <a:lnTo>
                  <a:pt x="838707" y="1415805"/>
                </a:lnTo>
                <a:lnTo>
                  <a:pt x="797068" y="1400322"/>
                </a:lnTo>
                <a:lnTo>
                  <a:pt x="757387" y="1383451"/>
                </a:lnTo>
                <a:lnTo>
                  <a:pt x="719829" y="1365211"/>
                </a:lnTo>
                <a:lnTo>
                  <a:pt x="684560" y="1345622"/>
                </a:lnTo>
                <a:lnTo>
                  <a:pt x="651745" y="1324704"/>
                </a:lnTo>
                <a:lnTo>
                  <a:pt x="618630" y="1300190"/>
                </a:lnTo>
                <a:lnTo>
                  <a:pt x="615709" y="1297904"/>
                </a:lnTo>
                <a:lnTo>
                  <a:pt x="612915" y="1295491"/>
                </a:lnTo>
                <a:lnTo>
                  <a:pt x="550735" y="1296957"/>
                </a:lnTo>
                <a:lnTo>
                  <a:pt x="490141" y="1294522"/>
                </a:lnTo>
                <a:lnTo>
                  <a:pt x="431739" y="1288411"/>
                </a:lnTo>
                <a:lnTo>
                  <a:pt x="376135" y="1278849"/>
                </a:lnTo>
                <a:lnTo>
                  <a:pt x="323935" y="1266063"/>
                </a:lnTo>
                <a:lnTo>
                  <a:pt x="275745" y="1250279"/>
                </a:lnTo>
                <a:lnTo>
                  <a:pt x="232173" y="1231722"/>
                </a:lnTo>
                <a:lnTo>
                  <a:pt x="193824" y="1210617"/>
                </a:lnTo>
                <a:lnTo>
                  <a:pt x="161305" y="1187192"/>
                </a:lnTo>
                <a:lnTo>
                  <a:pt x="116180" y="1134280"/>
                </a:lnTo>
                <a:lnTo>
                  <a:pt x="102484" y="1067341"/>
                </a:lnTo>
                <a:lnTo>
                  <a:pt x="113946" y="1030217"/>
                </a:lnTo>
                <a:lnTo>
                  <a:pt x="138611" y="994685"/>
                </a:lnTo>
                <a:lnTo>
                  <a:pt x="175920" y="961554"/>
                </a:lnTo>
                <a:lnTo>
                  <a:pt x="225311" y="931636"/>
                </a:lnTo>
                <a:lnTo>
                  <a:pt x="169632" y="913321"/>
                </a:lnTo>
                <a:lnTo>
                  <a:pt x="121362" y="891864"/>
                </a:lnTo>
                <a:lnTo>
                  <a:pt x="80752" y="867727"/>
                </a:lnTo>
                <a:lnTo>
                  <a:pt x="48058" y="841371"/>
                </a:lnTo>
                <a:lnTo>
                  <a:pt x="7428" y="783843"/>
                </a:lnTo>
                <a:lnTo>
                  <a:pt x="0" y="753593"/>
                </a:lnTo>
                <a:lnTo>
                  <a:pt x="1501" y="722967"/>
                </a:lnTo>
                <a:lnTo>
                  <a:pt x="32305" y="662429"/>
                </a:lnTo>
                <a:lnTo>
                  <a:pt x="62116" y="633440"/>
                </a:lnTo>
                <a:lnTo>
                  <a:pt x="96897" y="609029"/>
                </a:lnTo>
                <a:lnTo>
                  <a:pt x="137755" y="587317"/>
                </a:lnTo>
                <a:lnTo>
                  <a:pt x="184000" y="568515"/>
                </a:lnTo>
                <a:lnTo>
                  <a:pt x="234944" y="552835"/>
                </a:lnTo>
                <a:lnTo>
                  <a:pt x="289897" y="540487"/>
                </a:lnTo>
                <a:lnTo>
                  <a:pt x="348172" y="531683"/>
                </a:lnTo>
                <a:lnTo>
                  <a:pt x="409080" y="526633"/>
                </a:lnTo>
                <a:lnTo>
                  <a:pt x="412890" y="52180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2146" y="1883791"/>
            <a:ext cx="213105" cy="215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59047" y="1730501"/>
            <a:ext cx="264160" cy="264160"/>
          </a:xfrm>
          <a:custGeom>
            <a:avLst/>
            <a:gdLst/>
            <a:ahLst/>
            <a:cxnLst/>
            <a:rect l="l" t="t" r="r" b="b"/>
            <a:pathLst>
              <a:path w="264160" h="264160">
                <a:moveTo>
                  <a:pt x="264032" y="131952"/>
                </a:moveTo>
                <a:lnTo>
                  <a:pt x="257294" y="173730"/>
                </a:lnTo>
                <a:lnTo>
                  <a:pt x="238535" y="209991"/>
                </a:lnTo>
                <a:lnTo>
                  <a:pt x="209937" y="238572"/>
                </a:lnTo>
                <a:lnTo>
                  <a:pt x="173682" y="257307"/>
                </a:lnTo>
                <a:lnTo>
                  <a:pt x="131952" y="264033"/>
                </a:lnTo>
                <a:lnTo>
                  <a:pt x="90237" y="257307"/>
                </a:lnTo>
                <a:lnTo>
                  <a:pt x="54013" y="238572"/>
                </a:lnTo>
                <a:lnTo>
                  <a:pt x="25452" y="209991"/>
                </a:lnTo>
                <a:lnTo>
                  <a:pt x="6724" y="173730"/>
                </a:lnTo>
                <a:lnTo>
                  <a:pt x="0" y="131952"/>
                </a:lnTo>
                <a:lnTo>
                  <a:pt x="6724" y="90237"/>
                </a:lnTo>
                <a:lnTo>
                  <a:pt x="25452" y="54013"/>
                </a:lnTo>
                <a:lnTo>
                  <a:pt x="54013" y="25452"/>
                </a:lnTo>
                <a:lnTo>
                  <a:pt x="90237" y="6724"/>
                </a:lnTo>
                <a:lnTo>
                  <a:pt x="131952" y="0"/>
                </a:lnTo>
                <a:lnTo>
                  <a:pt x="173682" y="6724"/>
                </a:lnTo>
                <a:lnTo>
                  <a:pt x="209937" y="25452"/>
                </a:lnTo>
                <a:lnTo>
                  <a:pt x="238535" y="54013"/>
                </a:lnTo>
                <a:lnTo>
                  <a:pt x="257294" y="90237"/>
                </a:lnTo>
                <a:lnTo>
                  <a:pt x="264032" y="131952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2525" y="1191386"/>
            <a:ext cx="266065" cy="29845"/>
          </a:xfrm>
          <a:custGeom>
            <a:avLst/>
            <a:gdLst/>
            <a:ahLst/>
            <a:cxnLst/>
            <a:rect l="l" t="t" r="r" b="b"/>
            <a:pathLst>
              <a:path w="266064" h="29844">
                <a:moveTo>
                  <a:pt x="266064" y="29210"/>
                </a:moveTo>
                <a:lnTo>
                  <a:pt x="210462" y="29646"/>
                </a:lnTo>
                <a:lnTo>
                  <a:pt x="155457" y="26883"/>
                </a:lnTo>
                <a:lnTo>
                  <a:pt x="101646" y="20980"/>
                </a:lnTo>
                <a:lnTo>
                  <a:pt x="49628" y="11998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6826" y="1540383"/>
            <a:ext cx="116839" cy="13970"/>
          </a:xfrm>
          <a:custGeom>
            <a:avLst/>
            <a:gdLst/>
            <a:ahLst/>
            <a:cxnLst/>
            <a:rect l="l" t="t" r="r" b="b"/>
            <a:pathLst>
              <a:path w="116839" h="13969">
                <a:moveTo>
                  <a:pt x="116459" y="0"/>
                </a:moveTo>
                <a:lnTo>
                  <a:pt x="88136" y="4879"/>
                </a:lnTo>
                <a:lnTo>
                  <a:pt x="59229" y="8842"/>
                </a:lnTo>
                <a:lnTo>
                  <a:pt x="29823" y="11876"/>
                </a:lnTo>
                <a:lnTo>
                  <a:pt x="0" y="13969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5973" y="1630298"/>
            <a:ext cx="70485" cy="64135"/>
          </a:xfrm>
          <a:custGeom>
            <a:avLst/>
            <a:gdLst/>
            <a:ahLst/>
            <a:cxnLst/>
            <a:rect l="l" t="t" r="r" b="b"/>
            <a:pathLst>
              <a:path w="70485" h="64135">
                <a:moveTo>
                  <a:pt x="70103" y="63753"/>
                </a:moveTo>
                <a:lnTo>
                  <a:pt x="49916" y="48523"/>
                </a:lnTo>
                <a:lnTo>
                  <a:pt x="31480" y="32781"/>
                </a:lnTo>
                <a:lnTo>
                  <a:pt x="14829" y="16587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4934" y="1535049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39" h="70484">
                <a:moveTo>
                  <a:pt x="27939" y="0"/>
                </a:moveTo>
                <a:lnTo>
                  <a:pt x="23895" y="17738"/>
                </a:lnTo>
                <a:lnTo>
                  <a:pt x="17875" y="35321"/>
                </a:lnTo>
                <a:lnTo>
                  <a:pt x="9902" y="52738"/>
                </a:lnTo>
                <a:lnTo>
                  <a:pt x="0" y="69976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79642" y="1102360"/>
            <a:ext cx="341630" cy="262255"/>
          </a:xfrm>
          <a:custGeom>
            <a:avLst/>
            <a:gdLst/>
            <a:ahLst/>
            <a:cxnLst/>
            <a:rect l="l" t="t" r="r" b="b"/>
            <a:pathLst>
              <a:path w="341629" h="262255">
                <a:moveTo>
                  <a:pt x="0" y="0"/>
                </a:moveTo>
                <a:lnTo>
                  <a:pt x="60781" y="16175"/>
                </a:lnTo>
                <a:lnTo>
                  <a:pt x="116556" y="35268"/>
                </a:lnTo>
                <a:lnTo>
                  <a:pt x="166984" y="57017"/>
                </a:lnTo>
                <a:lnTo>
                  <a:pt x="211722" y="81162"/>
                </a:lnTo>
                <a:lnTo>
                  <a:pt x="250428" y="107441"/>
                </a:lnTo>
                <a:lnTo>
                  <a:pt x="282759" y="135596"/>
                </a:lnTo>
                <a:lnTo>
                  <a:pt x="308375" y="165364"/>
                </a:lnTo>
                <a:lnTo>
                  <a:pt x="338089" y="228700"/>
                </a:lnTo>
                <a:lnTo>
                  <a:pt x="341503" y="261747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32930" y="823722"/>
            <a:ext cx="152400" cy="98425"/>
          </a:xfrm>
          <a:custGeom>
            <a:avLst/>
            <a:gdLst/>
            <a:ahLst/>
            <a:cxnLst/>
            <a:rect l="l" t="t" r="r" b="b"/>
            <a:pathLst>
              <a:path w="152400" h="98425">
                <a:moveTo>
                  <a:pt x="152019" y="0"/>
                </a:moveTo>
                <a:lnTo>
                  <a:pt x="123176" y="27535"/>
                </a:lnTo>
                <a:lnTo>
                  <a:pt x="87963" y="53212"/>
                </a:lnTo>
                <a:lnTo>
                  <a:pt x="46773" y="76795"/>
                </a:lnTo>
                <a:lnTo>
                  <a:pt x="0" y="98043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20205" y="459612"/>
            <a:ext cx="8255" cy="46355"/>
          </a:xfrm>
          <a:custGeom>
            <a:avLst/>
            <a:gdLst/>
            <a:ahLst/>
            <a:cxnLst/>
            <a:rect l="l" t="t" r="r" b="b"/>
            <a:pathLst>
              <a:path w="8254" h="46354">
                <a:moveTo>
                  <a:pt x="0" y="0"/>
                </a:moveTo>
                <a:lnTo>
                  <a:pt x="3786" y="11493"/>
                </a:lnTo>
                <a:lnTo>
                  <a:pt x="6381" y="23082"/>
                </a:lnTo>
                <a:lnTo>
                  <a:pt x="7786" y="34718"/>
                </a:lnTo>
                <a:lnTo>
                  <a:pt x="8001" y="46354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49290" y="346456"/>
            <a:ext cx="78105" cy="59055"/>
          </a:xfrm>
          <a:custGeom>
            <a:avLst/>
            <a:gdLst/>
            <a:ahLst/>
            <a:cxnLst/>
            <a:rect l="l" t="t" r="r" b="b"/>
            <a:pathLst>
              <a:path w="78104" h="59054">
                <a:moveTo>
                  <a:pt x="0" y="59055"/>
                </a:moveTo>
                <a:lnTo>
                  <a:pt x="16039" y="43326"/>
                </a:lnTo>
                <a:lnTo>
                  <a:pt x="34401" y="28194"/>
                </a:lnTo>
                <a:lnTo>
                  <a:pt x="55024" y="13727"/>
                </a:lnTo>
                <a:lnTo>
                  <a:pt x="7785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0819" y="382777"/>
            <a:ext cx="38100" cy="51435"/>
          </a:xfrm>
          <a:custGeom>
            <a:avLst/>
            <a:gdLst/>
            <a:ahLst/>
            <a:cxnLst/>
            <a:rect l="l" t="t" r="r" b="b"/>
            <a:pathLst>
              <a:path w="38100" h="51434">
                <a:moveTo>
                  <a:pt x="0" y="50926"/>
                </a:moveTo>
                <a:lnTo>
                  <a:pt x="6875" y="37790"/>
                </a:lnTo>
                <a:lnTo>
                  <a:pt x="15478" y="24891"/>
                </a:lnTo>
                <a:lnTo>
                  <a:pt x="25771" y="12279"/>
                </a:lnTo>
                <a:lnTo>
                  <a:pt x="37718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5854" y="451104"/>
            <a:ext cx="136525" cy="49530"/>
          </a:xfrm>
          <a:custGeom>
            <a:avLst/>
            <a:gdLst/>
            <a:ahLst/>
            <a:cxnLst/>
            <a:rect l="l" t="t" r="r" b="b"/>
            <a:pathLst>
              <a:path w="136525" h="49529">
                <a:moveTo>
                  <a:pt x="0" y="0"/>
                </a:moveTo>
                <a:lnTo>
                  <a:pt x="36441" y="10826"/>
                </a:lnTo>
                <a:lnTo>
                  <a:pt x="71405" y="22701"/>
                </a:lnTo>
                <a:lnTo>
                  <a:pt x="104798" y="35575"/>
                </a:lnTo>
                <a:lnTo>
                  <a:pt x="136525" y="49403"/>
                </a:lnTo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05277" y="787654"/>
            <a:ext cx="24130" cy="52069"/>
          </a:xfrm>
          <a:custGeom>
            <a:avLst/>
            <a:gdLst/>
            <a:ahLst/>
            <a:cxnLst/>
            <a:rect l="l" t="t" r="r" b="b"/>
            <a:pathLst>
              <a:path w="24130" h="52069">
                <a:moveTo>
                  <a:pt x="23876" y="51943"/>
                </a:moveTo>
                <a:lnTo>
                  <a:pt x="16305" y="39112"/>
                </a:lnTo>
                <a:lnTo>
                  <a:pt x="9794" y="26162"/>
                </a:lnTo>
                <a:lnTo>
                  <a:pt x="4355" y="13116"/>
                </a:lnTo>
                <a:lnTo>
                  <a:pt x="0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52952" y="596645"/>
            <a:ext cx="2500630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86385">
              <a:lnSpc>
                <a:spcPct val="100000"/>
              </a:lnSpc>
              <a:spcBef>
                <a:spcPts val="105"/>
              </a:spcBef>
            </a:pPr>
            <a:r>
              <a:rPr sz="2600" spc="-5" dirty="0"/>
              <a:t>ЦЕЛЕВЫЕ  </a:t>
            </a:r>
            <a:r>
              <a:rPr sz="2600" spc="5" dirty="0"/>
              <a:t>ОРИ</a:t>
            </a:r>
            <a:r>
              <a:rPr sz="2600" spc="-15" dirty="0"/>
              <a:t>Е</a:t>
            </a:r>
            <a:r>
              <a:rPr sz="2600" dirty="0"/>
              <a:t>Н</a:t>
            </a:r>
            <a:r>
              <a:rPr sz="2600" spc="-15" dirty="0"/>
              <a:t>Т</a:t>
            </a:r>
            <a:r>
              <a:rPr sz="2600" dirty="0"/>
              <a:t>ИРЫ</a:t>
            </a:r>
            <a:endParaRPr sz="2600"/>
          </a:p>
        </p:txBody>
      </p:sp>
      <p:sp>
        <p:nvSpPr>
          <p:cNvPr id="26" name="object 26"/>
          <p:cNvSpPr/>
          <p:nvPr/>
        </p:nvSpPr>
        <p:spPr>
          <a:xfrm>
            <a:off x="0" y="4221022"/>
            <a:ext cx="1292860" cy="22305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9514" y="1772792"/>
            <a:ext cx="1857248" cy="1643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62850" y="2852927"/>
            <a:ext cx="1581150" cy="2232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8739" y="6683901"/>
            <a:ext cx="1034415" cy="13906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800" spc="-5" dirty="0">
                <a:solidFill>
                  <a:srgbClr val="A6A6A6"/>
                </a:solidFill>
                <a:latin typeface="Times New Roman"/>
                <a:cs typeface="Times New Roman"/>
                <a:hlinkClick r:id="rId10"/>
              </a:rPr>
              <a:t>http://linda6035.ucoz.ru/</a:t>
            </a:r>
            <a:endParaRPr sz="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9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5107</Words>
  <Application>Microsoft Office PowerPoint</Application>
  <PresentationFormat>Экран (4:3)</PresentationFormat>
  <Paragraphs>783</Paragraphs>
  <Slides>81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91" baseType="lpstr">
      <vt:lpstr>Arial</vt:lpstr>
      <vt:lpstr>Calibri</vt:lpstr>
      <vt:lpstr>Franklin Gothic Medium Cond</vt:lpstr>
      <vt:lpstr>Georgia</vt:lpstr>
      <vt:lpstr>Open Sans</vt:lpstr>
      <vt:lpstr>Open Sans Light</vt:lpstr>
      <vt:lpstr>Times New Roman</vt:lpstr>
      <vt:lpstr>Verdana</vt:lpstr>
      <vt:lpstr>Wingdings</vt:lpstr>
      <vt:lpstr>Office Theme</vt:lpstr>
      <vt:lpstr>от 17 октября 2013 г. № 1155</vt:lpstr>
      <vt:lpstr>Тренды ФГОС ДО</vt:lpstr>
      <vt:lpstr>Презентация PowerPoint</vt:lpstr>
      <vt:lpstr>Презентация PowerPoint</vt:lpstr>
      <vt:lpstr>ОЦЕНКА ИНДИВИДУАЛЬНОГО РАЗВИТИЯ ДЕТЕЙ</vt:lpstr>
      <vt:lpstr>ФЕДЕРАЛЬНЫЙ ГОСУДАРСТВЕННЫЙ ОБРАЗОВАТЕЛЬНЫЙ</vt:lpstr>
      <vt:lpstr>ФЕДЕРАЛЬНЫЙ ГОСУДАРСТВЕННЫЙ ОБРАЗОВАТЕЛЬНЫЙ</vt:lpstr>
      <vt:lpstr>Целевые ориентиры – это указатели направления возможного развития</vt:lpstr>
      <vt:lpstr>ЦЕЛЕВЫЕ  ОРИЕНТИРЫ</vt:lpstr>
      <vt:lpstr>ЦЕЛЕВЫЕ ОРИЕНТИРЫ ОБРАЗОВАНИЯ В  МЛАДЕНЧЕСКОМ И РАННЕМ ВОЗРАСТЕ:</vt:lpstr>
      <vt:lpstr>ЦЕЛЕВЫЕ ОРИЕНТИРЫ ОБРАЗОВАНИЯ В  МЛАДЕНЧЕСКОМ И РАННЕМ ВОЗРАСТЕ:</vt:lpstr>
      <vt:lpstr>ЦЕЛЕВЫЕ ОРИЕНТИРЫ ОБРАЗОВАНИЯ  НА ЭТАПЕ ЗАВЕРШЕНИЯ ДОШКОЛЬНОГО ОБРАЗОВАНИЯ :</vt:lpstr>
      <vt:lpstr>ЦЕЛЕВЫЕ ОРИЕНТИРЫ НА ЭТАПЕ ЗАВЕРШЕНИЯ  ДОШКОЛЬНОГО ОБРАЗОВАНИЯ :</vt:lpstr>
      <vt:lpstr>ЦЕЛЕВЫЕ ОРИЕНТИРЫ НА ЭТАПЕ ЗАВЕРШЕНИЯ  ДОШКОЛЬНОГО ОБРАЗОВАНИЯ :</vt:lpstr>
      <vt:lpstr>К целевым ориентирам ДО относятся следующие  социальные и психологические характеристики личности  ребёнка на этапе завершения дошкольного образования:</vt:lpstr>
      <vt:lpstr>РАЗЛИЧНЫЕ ВИДЫ ДЕЯТЕЛЬНОСТИ ДЕТЕЙ</vt:lpstr>
      <vt:lpstr>Условия, необходимые для создания  социальной ситуации развития детей</vt:lpstr>
      <vt:lpstr>Условия, необходимые для создания  социальной ситуации развития детей</vt:lpstr>
      <vt:lpstr>Презентация PowerPoint</vt:lpstr>
      <vt:lpstr>Педагог не может оценивать достижение целевых ориентиров в целом, но  может оценивать индивидуальное развитие по различным направлениям,  формирование отдельных умений и навыков</vt:lpstr>
      <vt:lpstr>Каждый целевой ориентир представляет собой</vt:lpstr>
      <vt:lpstr>2.6. Содержание Программы должно обеспечивать … направления  развития и образования детей (далее — образовательные области):</vt:lpstr>
      <vt:lpstr>Направления развития детей  дошкольного возраста</vt:lpstr>
      <vt:lpstr>2.7. Конкретное содержание указанных образовательных областей зависит от возрастных и  индивидуальных особенностей детей, определяется целями и задачами Программы и может  реализовываться в различных видах деятельности…</vt:lpstr>
      <vt:lpstr>Как сочетать все виды детской деятельности и направления развития ребёнка?</vt:lpstr>
      <vt:lpstr>Как следует действовать по ФГОС ДО?</vt:lpstr>
      <vt:lpstr>Презентация PowerPoint</vt:lpstr>
      <vt:lpstr>Презентация PowerPoint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Эта таблица из ООП «Детский сад 2100» позволяет оценить вклад каждого  вида деятельности в реализацию задач той или иной образовательной области</vt:lpstr>
      <vt:lpstr>Презентация PowerPoint</vt:lpstr>
      <vt:lpstr>Презентация PowerPoint</vt:lpstr>
      <vt:lpstr>2.2. Формы организации образовательной деятельности «Мы  вместе», «Мы сами», «Я и семья» и их взаимосвязь</vt:lpstr>
      <vt:lpstr>Без самостоятельной  деятельности дети  не будут развиваться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времени в течение дня для детей 3-4 лет</vt:lpstr>
      <vt:lpstr>Для чего мы учим разным видам деятельности в совместной  образовательной деятельности («Мы вместе»)?</vt:lpstr>
      <vt:lpstr>Чтобы научить самостоятельно действовать. Ведь развивает именно самостоятельная творческая деятельность</vt:lpstr>
      <vt:lpstr>Как педагог может руководить процессом «Мы сами»?</vt:lpstr>
      <vt:lpstr>Как помочь детям выбирать предметы и действия с ними на этапе «Мы  сами»?</vt:lpstr>
      <vt:lpstr>Презентация PowerPoint</vt:lpstr>
      <vt:lpstr>Мониторинг позволяет педагогу осуществить личностно-  ориентированное образование</vt:lpstr>
      <vt:lpstr>Презентация PowerPoint</vt:lpstr>
      <vt:lpstr>Такая деятельность позволяет педагогу управлять игрой для поворота темы  или сюжета с целью создания ситуаций, способствующих развитию  ребёнка по каким-либо направлениям.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Якубовская Татьяна Владимировна</cp:lastModifiedBy>
  <cp:revision>16</cp:revision>
  <dcterms:created xsi:type="dcterms:W3CDTF">2020-03-09T08:51:08Z</dcterms:created>
  <dcterms:modified xsi:type="dcterms:W3CDTF">2020-03-10T06:12:27Z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2020-03-09T00:00:00Z</vt:filetime>
  </property>
</Properties>
</file>